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29" r:id="rId5"/>
    <p:sldId id="362" r:id="rId6"/>
    <p:sldId id="350" r:id="rId7"/>
    <p:sldId id="351" r:id="rId8"/>
    <p:sldId id="352" r:id="rId9"/>
    <p:sldId id="377" r:id="rId10"/>
    <p:sldId id="364" r:id="rId11"/>
    <p:sldId id="365" r:id="rId12"/>
    <p:sldId id="381" r:id="rId13"/>
    <p:sldId id="380" r:id="rId14"/>
    <p:sldId id="367" r:id="rId15"/>
    <p:sldId id="353" r:id="rId16"/>
    <p:sldId id="355" r:id="rId17"/>
    <p:sldId id="382" r:id="rId18"/>
    <p:sldId id="383" r:id="rId19"/>
    <p:sldId id="369" r:id="rId20"/>
    <p:sldId id="358" r:id="rId21"/>
    <p:sldId id="376" r:id="rId22"/>
    <p:sldId id="361" r:id="rId23"/>
    <p:sldId id="360" r:id="rId24"/>
    <p:sldId id="3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74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outlineViewPr>
    <p:cViewPr>
      <p:scale>
        <a:sx n="33" d="100"/>
        <a:sy n="33" d="100"/>
      </p:scale>
      <p:origin x="0" y="-103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A1D659-9682-BE2B-7FE8-67902A1244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9DD43-96CB-5A3C-DDAC-DDED88E718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8D1BA-8333-4060-BE89-08083514E197}" type="datetimeFigureOut">
              <a:rPr lang="en-US" smtClean="0"/>
              <a:t>05-Sep-25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C9BD9-497A-49AE-566B-AE7A53D6FC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ABFDD-E1A7-7283-43F9-290FFE047F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D930-11DD-4CC7-B456-986AFD28BE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94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1824D-16BB-6842-B177-66C991E75B96}" type="datetimeFigureOut">
              <a:rPr lang="en-US" smtClean="0"/>
              <a:t>05-Sep-25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95E6C-1521-6645-A89B-0D424B85A3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0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6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7C389-D159-74A8-BAE8-870E872B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2FA29-F741-6F3A-C2D9-6E2FDAFEE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6B936C-1B1A-924D-A801-981C7F491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2C8B3-78B8-2971-F9BC-0B0FD7067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82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6196E-4490-9244-41E2-C5D04226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2C60A-5213-96FB-B1A5-50190A290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6C5E9-F346-87B7-697B-9AC101471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42555-0A07-8983-DE7D-9B9CE0D9A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8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02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8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E22B3-F1BD-A8CA-D151-72B184871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07D02-B21E-E44D-3C9D-EB02191B8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75639-2261-E4D6-1380-138853AE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C711-9A28-42E1-6A88-079B91B5C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52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3EDF5-BF8F-82EA-E1C2-FAFB394A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CCE73-A897-F2C9-6C1C-FA389C781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2A24B-C478-8689-FF07-46BB6E87B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39DE4-9212-028B-DCEC-EFEE0588B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81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DBD4-4BA4-8056-03EA-E710A8396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ECB31-6C9E-F867-5CD2-A685CFABB2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B47F9-801B-45A2-3560-55C8A1A15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8F324-D4E8-0CE6-E1C5-69D7F487F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41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9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722BD-5511-4836-51E3-FD1952049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90492-FE12-C179-CA3E-2252FB1C5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ABE15-67D0-8FB7-3C93-46A0A012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0A90C-15C7-2E86-748C-6B32406C2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84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6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AD4A-306D-51A7-083C-8DB501A7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858B6-DD8C-C6C3-91C4-532AB85AD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F519D-D50F-4A7F-1FC9-4DEDDADA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F4E94-8E15-22C7-9CF4-773091B9A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21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9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61A3-B016-3990-3D9B-761B33B2E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8B5D6-5D82-F96A-731B-4A60CE30E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7CC9A-EF31-34F4-FD88-C915DDB76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09963-48EB-6BC6-5407-CF763A076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96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4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8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5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57BB3-34E2-40F6-E1CE-B3B2C0480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0E8E-342B-6E5A-DB24-802124920E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547491-0491-F47B-7CC2-ED1FB20D7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1B514-F081-4FF7-68A5-E10EE9A7B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0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14733-3FFA-8836-06F4-E984E63A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56473-1CAF-5E14-098A-B59582202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BABBE-EBB9-586A-A0D9-5422E98D4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62F92-7AB4-7211-E968-962B4C9B7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13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39AC-B948-6E86-07FF-3B3A5AFB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70A5E-B9DE-097B-41BE-83E049C2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23965-FF1F-7076-1AC6-BD0BC5309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E351F-44B1-E351-B3CB-4EEF97CFF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11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8CCA7-8CBF-1E3C-3B77-C3DCE6F2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EDFBD-A504-1C04-9B57-51798AF8E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C883D-315E-1C60-F5C3-418243282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F199A-67AB-586D-7E53-9CAA3578E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95E6C-1521-6645-A89B-0D424B85A34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105B8-FA74-BFE4-E87B-952F8C9E1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0284">
            <a:off x="8925362" y="-797841"/>
            <a:ext cx="2185022" cy="40338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50CAB61-2CE4-1544-7C29-56035B106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7816" y="151458"/>
            <a:ext cx="4696585" cy="688354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F0F132-0A38-0910-9F59-FD05608FD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28728" y="4744937"/>
            <a:ext cx="1576388" cy="1572768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0EB495D4-165D-1D97-941A-DF6328D17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3145265" y="-755509"/>
            <a:ext cx="3647766" cy="10430735"/>
          </a:xfrm>
          <a:custGeom>
            <a:avLst/>
            <a:gdLst>
              <a:gd name="connsiteX0" fmla="*/ 534203 w 3647766"/>
              <a:gd name="connsiteY0" fmla="*/ 534203 h 10430735"/>
              <a:gd name="connsiteX1" fmla="*/ 1823883 w 3647766"/>
              <a:gd name="connsiteY1" fmla="*/ 0 h 10430735"/>
              <a:gd name="connsiteX2" fmla="*/ 3647766 w 3647766"/>
              <a:gd name="connsiteY2" fmla="*/ 1823883 h 10430735"/>
              <a:gd name="connsiteX3" fmla="*/ 3647766 w 3647766"/>
              <a:gd name="connsiteY3" fmla="*/ 6782970 h 10430735"/>
              <a:gd name="connsiteX4" fmla="*/ 0 w 3647766"/>
              <a:gd name="connsiteY4" fmla="*/ 10430735 h 10430735"/>
              <a:gd name="connsiteX5" fmla="*/ 0 w 3647766"/>
              <a:gd name="connsiteY5" fmla="*/ 1823883 h 10430735"/>
              <a:gd name="connsiteX6" fmla="*/ 534203 w 3647766"/>
              <a:gd name="connsiteY6" fmla="*/ 534203 h 1043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7766" h="10430735">
                <a:moveTo>
                  <a:pt x="534203" y="534203"/>
                </a:moveTo>
                <a:cubicBezTo>
                  <a:pt x="864261" y="204145"/>
                  <a:pt x="1320232" y="0"/>
                  <a:pt x="1823883" y="0"/>
                </a:cubicBezTo>
                <a:cubicBezTo>
                  <a:pt x="2831186" y="0"/>
                  <a:pt x="3647766" y="816580"/>
                  <a:pt x="3647766" y="1823883"/>
                </a:cubicBezTo>
                <a:lnTo>
                  <a:pt x="3647766" y="6782970"/>
                </a:lnTo>
                <a:lnTo>
                  <a:pt x="0" y="10430735"/>
                </a:lnTo>
                <a:lnTo>
                  <a:pt x="0" y="1823883"/>
                </a:lnTo>
                <a:cubicBezTo>
                  <a:pt x="0" y="1320232"/>
                  <a:pt x="204145" y="864261"/>
                  <a:pt x="534203" y="5342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FEC3CAC6-583F-07D1-4F38-5C4AFAA6D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-226263" y="3580387"/>
            <a:ext cx="1576388" cy="3165770"/>
          </a:xfrm>
          <a:custGeom>
            <a:avLst/>
            <a:gdLst>
              <a:gd name="connsiteX0" fmla="*/ 230857 w 1576388"/>
              <a:gd name="connsiteY0" fmla="*/ 230857 h 3165770"/>
              <a:gd name="connsiteX1" fmla="*/ 788194 w 1576388"/>
              <a:gd name="connsiteY1" fmla="*/ 0 h 3165770"/>
              <a:gd name="connsiteX2" fmla="*/ 1576388 w 1576388"/>
              <a:gd name="connsiteY2" fmla="*/ 788194 h 3165770"/>
              <a:gd name="connsiteX3" fmla="*/ 1576388 w 1576388"/>
              <a:gd name="connsiteY3" fmla="*/ 3165770 h 3165770"/>
              <a:gd name="connsiteX4" fmla="*/ 0 w 1576388"/>
              <a:gd name="connsiteY4" fmla="*/ 1589383 h 3165770"/>
              <a:gd name="connsiteX5" fmla="*/ 0 w 1576388"/>
              <a:gd name="connsiteY5" fmla="*/ 788194 h 3165770"/>
              <a:gd name="connsiteX6" fmla="*/ 230857 w 1576388"/>
              <a:gd name="connsiteY6" fmla="*/ 230857 h 316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6388" h="3165770">
                <a:moveTo>
                  <a:pt x="230857" y="230857"/>
                </a:moveTo>
                <a:cubicBezTo>
                  <a:pt x="373492" y="88222"/>
                  <a:pt x="570540" y="0"/>
                  <a:pt x="788194" y="0"/>
                </a:cubicBezTo>
                <a:cubicBezTo>
                  <a:pt x="1223502" y="0"/>
                  <a:pt x="1576388" y="352886"/>
                  <a:pt x="1576388" y="788194"/>
                </a:cubicBezTo>
                <a:lnTo>
                  <a:pt x="1576388" y="3165770"/>
                </a:lnTo>
                <a:lnTo>
                  <a:pt x="0" y="1589383"/>
                </a:lnTo>
                <a:lnTo>
                  <a:pt x="0" y="788194"/>
                </a:lnTo>
                <a:cubicBezTo>
                  <a:pt x="0" y="570540"/>
                  <a:pt x="88222" y="373492"/>
                  <a:pt x="230857" y="23085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ounded Rectangle 15">
            <a:extLst>
              <a:ext uri="{FF2B5EF4-FFF2-40B4-BE49-F238E27FC236}">
                <a16:creationId xmlns:a16="http://schemas.microsoft.com/office/drawing/2014/main" id="{A8EE820E-E5BD-B48E-CD48-33690FF1E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2835" y="315152"/>
            <a:ext cx="906031" cy="903950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0286" y="1221103"/>
            <a:ext cx="5428878" cy="441579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678F28-657B-EB5D-2122-E904530003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0366" y="1112107"/>
            <a:ext cx="4617720" cy="461772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672"/>
            <a:ext cx="11430000" cy="1941577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5F1C082A-519B-82D4-8400-4B8B18A6089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88601" y="2138744"/>
            <a:ext cx="10009167" cy="39576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5DE1B4-D56F-A334-1150-6F7C080A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6C784-B849-5F60-F6DC-9FBFD28A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9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BC515DB-7B1C-3370-8F50-08B8416EB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697071" y="3830795"/>
            <a:ext cx="2496416" cy="249068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1">
            <a:extLst>
              <a:ext uri="{FF2B5EF4-FFF2-40B4-BE49-F238E27FC236}">
                <a16:creationId xmlns:a16="http://schemas.microsoft.com/office/drawing/2014/main" id="{0D15194A-4B0C-6147-8FF2-BB4E50ECC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22447" y="0"/>
            <a:ext cx="7498230" cy="6858000"/>
          </a:xfrm>
          <a:custGeom>
            <a:avLst/>
            <a:gdLst>
              <a:gd name="connsiteX0" fmla="*/ 3959468 w 7498230"/>
              <a:gd name="connsiteY0" fmla="*/ 0 h 6858000"/>
              <a:gd name="connsiteX1" fmla="*/ 7498230 w 7498230"/>
              <a:gd name="connsiteY1" fmla="*/ 0 h 6858000"/>
              <a:gd name="connsiteX2" fmla="*/ 3538762 w 7498230"/>
              <a:gd name="connsiteY2" fmla="*/ 6858000 h 6858000"/>
              <a:gd name="connsiteX3" fmla="*/ 0 w 74982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230" h="6858000">
                <a:moveTo>
                  <a:pt x="3959468" y="0"/>
                </a:moveTo>
                <a:lnTo>
                  <a:pt x="7498230" y="0"/>
                </a:lnTo>
                <a:lnTo>
                  <a:pt x="35387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08052E-C579-D93A-9B03-CA08D7460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177" b="21401"/>
          <a:stretch/>
        </p:blipFill>
        <p:spPr>
          <a:xfrm flipV="1">
            <a:off x="0" y="325"/>
            <a:ext cx="1869610" cy="4237825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F2EC93D7-B6B6-D315-CBAC-F2062C65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435134" y="3712319"/>
            <a:ext cx="3059474" cy="3145681"/>
          </a:xfrm>
          <a:custGeom>
            <a:avLst/>
            <a:gdLst>
              <a:gd name="connsiteX0" fmla="*/ 2216294 w 3059474"/>
              <a:gd name="connsiteY0" fmla="*/ 1963 h 3145681"/>
              <a:gd name="connsiteX1" fmla="*/ 2665245 w 3059474"/>
              <a:gd name="connsiteY1" fmla="*/ 105730 h 3145681"/>
              <a:gd name="connsiteX2" fmla="*/ 2953745 w 3059474"/>
              <a:gd name="connsiteY2" fmla="*/ 1182423 h 3145681"/>
              <a:gd name="connsiteX3" fmla="*/ 1820257 w 3059474"/>
              <a:gd name="connsiteY3" fmla="*/ 3145681 h 3145681"/>
              <a:gd name="connsiteX4" fmla="*/ 0 w 3059474"/>
              <a:gd name="connsiteY4" fmla="*/ 3145681 h 3145681"/>
              <a:gd name="connsiteX5" fmla="*/ 1588552 w 3059474"/>
              <a:gd name="connsiteY5" fmla="*/ 394229 h 3145681"/>
              <a:gd name="connsiteX6" fmla="*/ 2216294 w 3059474"/>
              <a:gd name="connsiteY6" fmla="*/ 1963 h 314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9474" h="3145681">
                <a:moveTo>
                  <a:pt x="2216294" y="1963"/>
                </a:moveTo>
                <a:cubicBezTo>
                  <a:pt x="2367730" y="-8739"/>
                  <a:pt x="2523875" y="24110"/>
                  <a:pt x="2665245" y="105730"/>
                </a:cubicBezTo>
                <a:cubicBezTo>
                  <a:pt x="3042233" y="323384"/>
                  <a:pt x="3171399" y="805435"/>
                  <a:pt x="2953745" y="1182423"/>
                </a:cubicBezTo>
                <a:lnTo>
                  <a:pt x="1820257" y="3145681"/>
                </a:lnTo>
                <a:lnTo>
                  <a:pt x="0" y="3145681"/>
                </a:lnTo>
                <a:lnTo>
                  <a:pt x="1588552" y="394229"/>
                </a:lnTo>
                <a:cubicBezTo>
                  <a:pt x="1724586" y="158612"/>
                  <a:pt x="1963900" y="19800"/>
                  <a:pt x="2216294" y="19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605" y="1868489"/>
            <a:ext cx="5832907" cy="4415795"/>
          </a:xfrm>
        </p:spPr>
        <p:txBody>
          <a:bodyPr anchor="ctr">
            <a:normAutofit/>
          </a:bodyPr>
          <a:lstStyle>
            <a:lvl1pPr algn="l">
              <a:lnSpc>
                <a:spcPct val="90000"/>
              </a:lnSpc>
              <a:defRPr sz="5400" b="1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4E53CBB4-E97E-0645-ABD7-E16233BA05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0723" y="0"/>
            <a:ext cx="5406113" cy="4800932"/>
          </a:xfrm>
          <a:custGeom>
            <a:avLst/>
            <a:gdLst>
              <a:gd name="connsiteX0" fmla="*/ 4382284 w 5406113"/>
              <a:gd name="connsiteY0" fmla="*/ 910336 h 4800932"/>
              <a:gd name="connsiteX1" fmla="*/ 4955350 w 5406113"/>
              <a:gd name="connsiteY1" fmla="*/ 1902915 h 4800932"/>
              <a:gd name="connsiteX2" fmla="*/ 4913686 w 5406113"/>
              <a:gd name="connsiteY2" fmla="*/ 1907115 h 4800932"/>
              <a:gd name="connsiteX3" fmla="*/ 4273606 w 5406113"/>
              <a:gd name="connsiteY3" fmla="*/ 1267035 h 4800932"/>
              <a:gd name="connsiteX4" fmla="*/ 4323907 w 5406113"/>
              <a:gd name="connsiteY4" fmla="*/ 1017887 h 4800932"/>
              <a:gd name="connsiteX5" fmla="*/ 0 w 5406113"/>
              <a:gd name="connsiteY5" fmla="*/ 0 h 4800932"/>
              <a:gd name="connsiteX6" fmla="*/ 3856701 w 5406113"/>
              <a:gd name="connsiteY6" fmla="*/ 0 h 4800932"/>
              <a:gd name="connsiteX7" fmla="*/ 4345712 w 5406113"/>
              <a:gd name="connsiteY7" fmla="*/ 846991 h 4800932"/>
              <a:gd name="connsiteX8" fmla="*/ 4326054 w 5406113"/>
              <a:gd name="connsiteY8" fmla="*/ 870817 h 4800932"/>
              <a:gd name="connsiteX9" fmla="*/ 4205026 w 5406113"/>
              <a:gd name="connsiteY9" fmla="*/ 1267035 h 4800932"/>
              <a:gd name="connsiteX10" fmla="*/ 4913686 w 5406113"/>
              <a:gd name="connsiteY10" fmla="*/ 1975695 h 4800932"/>
              <a:gd name="connsiteX11" fmla="*/ 4992767 w 5406113"/>
              <a:gd name="connsiteY11" fmla="*/ 1967723 h 4800932"/>
              <a:gd name="connsiteX12" fmla="*/ 5182097 w 5406113"/>
              <a:gd name="connsiteY12" fmla="*/ 2295653 h 4800932"/>
              <a:gd name="connsiteX13" fmla="*/ 4570835 w 5406113"/>
              <a:gd name="connsiteY13" fmla="*/ 4576916 h 4800932"/>
              <a:gd name="connsiteX14" fmla="*/ 2289571 w 5406113"/>
              <a:gd name="connsiteY14" fmla="*/ 3965654 h 480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06113" h="4800932">
                <a:moveTo>
                  <a:pt x="4382284" y="910336"/>
                </a:moveTo>
                <a:lnTo>
                  <a:pt x="4955350" y="1902915"/>
                </a:lnTo>
                <a:lnTo>
                  <a:pt x="4913686" y="1907115"/>
                </a:lnTo>
                <a:cubicBezTo>
                  <a:pt x="4560180" y="1907115"/>
                  <a:pt x="4273606" y="1620541"/>
                  <a:pt x="4273606" y="1267035"/>
                </a:cubicBezTo>
                <a:cubicBezTo>
                  <a:pt x="4273606" y="1178659"/>
                  <a:pt x="4291517" y="1094465"/>
                  <a:pt x="4323907" y="1017887"/>
                </a:cubicBezTo>
                <a:close/>
                <a:moveTo>
                  <a:pt x="0" y="0"/>
                </a:moveTo>
                <a:lnTo>
                  <a:pt x="3856701" y="0"/>
                </a:lnTo>
                <a:lnTo>
                  <a:pt x="4345712" y="846991"/>
                </a:lnTo>
                <a:lnTo>
                  <a:pt x="4326054" y="870817"/>
                </a:lnTo>
                <a:cubicBezTo>
                  <a:pt x="4249643" y="983919"/>
                  <a:pt x="4205026" y="1120267"/>
                  <a:pt x="4205026" y="1267035"/>
                </a:cubicBezTo>
                <a:cubicBezTo>
                  <a:pt x="4205026" y="1658417"/>
                  <a:pt x="4522304" y="1975695"/>
                  <a:pt x="4913686" y="1975695"/>
                </a:cubicBezTo>
                <a:lnTo>
                  <a:pt x="4992767" y="1967723"/>
                </a:lnTo>
                <a:lnTo>
                  <a:pt x="5182097" y="2295653"/>
                </a:lnTo>
                <a:cubicBezTo>
                  <a:pt x="5643255" y="3094402"/>
                  <a:pt x="5369584" y="4115758"/>
                  <a:pt x="4570835" y="4576916"/>
                </a:cubicBezTo>
                <a:cubicBezTo>
                  <a:pt x="3772085" y="5038074"/>
                  <a:pt x="2750729" y="4764403"/>
                  <a:pt x="2289571" y="396565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DB6AD51-A029-8ED4-DB6D-6563C25C9280}"/>
              </a:ext>
            </a:extLst>
          </p:cNvPr>
          <p:cNvSpPr/>
          <p:nvPr userDrawn="1"/>
        </p:nvSpPr>
        <p:spPr>
          <a:xfrm>
            <a:off x="9685749" y="558375"/>
            <a:ext cx="1417320" cy="1417320"/>
          </a:xfrm>
          <a:custGeom>
            <a:avLst/>
            <a:gdLst>
              <a:gd name="connsiteX0" fmla="*/ 708660 w 1417320"/>
              <a:gd name="connsiteY0" fmla="*/ 68580 h 1417320"/>
              <a:gd name="connsiteX1" fmla="*/ 68580 w 1417320"/>
              <a:gd name="connsiteY1" fmla="*/ 708660 h 1417320"/>
              <a:gd name="connsiteX2" fmla="*/ 708660 w 1417320"/>
              <a:gd name="connsiteY2" fmla="*/ 1348740 h 1417320"/>
              <a:gd name="connsiteX3" fmla="*/ 1348740 w 1417320"/>
              <a:gd name="connsiteY3" fmla="*/ 708660 h 1417320"/>
              <a:gd name="connsiteX4" fmla="*/ 708660 w 1417320"/>
              <a:gd name="connsiteY4" fmla="*/ 68580 h 1417320"/>
              <a:gd name="connsiteX5" fmla="*/ 708660 w 1417320"/>
              <a:gd name="connsiteY5" fmla="*/ 0 h 1417320"/>
              <a:gd name="connsiteX6" fmla="*/ 1417320 w 1417320"/>
              <a:gd name="connsiteY6" fmla="*/ 708660 h 1417320"/>
              <a:gd name="connsiteX7" fmla="*/ 708660 w 1417320"/>
              <a:gd name="connsiteY7" fmla="*/ 1417320 h 1417320"/>
              <a:gd name="connsiteX8" fmla="*/ 0 w 1417320"/>
              <a:gd name="connsiteY8" fmla="*/ 708660 h 1417320"/>
              <a:gd name="connsiteX9" fmla="*/ 708660 w 1417320"/>
              <a:gd name="connsiteY9" fmla="*/ 0 h 141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7320" h="1417320">
                <a:moveTo>
                  <a:pt x="708660" y="68580"/>
                </a:moveTo>
                <a:cubicBezTo>
                  <a:pt x="355154" y="68580"/>
                  <a:pt x="68580" y="355154"/>
                  <a:pt x="68580" y="708660"/>
                </a:cubicBezTo>
                <a:cubicBezTo>
                  <a:pt x="68580" y="1062166"/>
                  <a:pt x="355154" y="1348740"/>
                  <a:pt x="708660" y="1348740"/>
                </a:cubicBezTo>
                <a:cubicBezTo>
                  <a:pt x="1062166" y="1348740"/>
                  <a:pt x="1348740" y="1062166"/>
                  <a:pt x="1348740" y="708660"/>
                </a:cubicBezTo>
                <a:cubicBezTo>
                  <a:pt x="1348740" y="355154"/>
                  <a:pt x="1062166" y="68580"/>
                  <a:pt x="708660" y="68580"/>
                </a:cubicBezTo>
                <a:close/>
                <a:moveTo>
                  <a:pt x="708660" y="0"/>
                </a:moveTo>
                <a:cubicBezTo>
                  <a:pt x="1100042" y="0"/>
                  <a:pt x="1417320" y="317278"/>
                  <a:pt x="1417320" y="708660"/>
                </a:cubicBezTo>
                <a:cubicBezTo>
                  <a:pt x="1417320" y="1100042"/>
                  <a:pt x="1100042" y="1417320"/>
                  <a:pt x="708660" y="1417320"/>
                </a:cubicBezTo>
                <a:cubicBezTo>
                  <a:pt x="317278" y="1417320"/>
                  <a:pt x="0" y="1100042"/>
                  <a:pt x="0" y="708660"/>
                </a:cubicBezTo>
                <a:cubicBezTo>
                  <a:pt x="0" y="317278"/>
                  <a:pt x="317278" y="0"/>
                  <a:pt x="70866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27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240BB4C-6B8F-357F-ED6F-F587D1FE7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98" b="63293"/>
          <a:stretch/>
        </p:blipFill>
        <p:spPr>
          <a:xfrm rot="5400000" flipV="1">
            <a:off x="8334734" y="2739009"/>
            <a:ext cx="5181600" cy="2524571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EC29CEAF-3197-2C9C-F10A-BC9C1D5E7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 flipV="1">
            <a:off x="4934806" y="4647063"/>
            <a:ext cx="2169988" cy="3494471"/>
          </a:xfrm>
          <a:custGeom>
            <a:avLst/>
            <a:gdLst>
              <a:gd name="connsiteX0" fmla="*/ 2169988 w 2169988"/>
              <a:gd name="connsiteY0" fmla="*/ 3494471 h 3494471"/>
              <a:gd name="connsiteX1" fmla="*/ 0 w 2169988"/>
              <a:gd name="connsiteY1" fmla="*/ 1324484 h 3494471"/>
              <a:gd name="connsiteX2" fmla="*/ 0 w 2169988"/>
              <a:gd name="connsiteY2" fmla="*/ 1084994 h 3494471"/>
              <a:gd name="connsiteX3" fmla="*/ 1084994 w 2169988"/>
              <a:gd name="connsiteY3" fmla="*/ 0 h 3494471"/>
              <a:gd name="connsiteX4" fmla="*/ 2169988 w 2169988"/>
              <a:gd name="connsiteY4" fmla="*/ 1084994 h 349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988" h="3494471">
                <a:moveTo>
                  <a:pt x="2169988" y="3494471"/>
                </a:moveTo>
                <a:lnTo>
                  <a:pt x="0" y="1324484"/>
                </a:lnTo>
                <a:lnTo>
                  <a:pt x="0" y="1084994"/>
                </a:lnTo>
                <a:cubicBezTo>
                  <a:pt x="0" y="485768"/>
                  <a:pt x="485768" y="0"/>
                  <a:pt x="1084994" y="0"/>
                </a:cubicBezTo>
                <a:cubicBezTo>
                  <a:pt x="1684220" y="0"/>
                  <a:pt x="2169988" y="485768"/>
                  <a:pt x="2169988" y="108499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990D998F-6A53-4D78-E05B-B6F861387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203067" y="591806"/>
            <a:ext cx="906031" cy="903950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672"/>
            <a:ext cx="11430000" cy="1941577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89092" y="2208897"/>
            <a:ext cx="4714785" cy="3988349"/>
          </a:xfrm>
        </p:spPr>
        <p:txBody>
          <a:bodyPr>
            <a:normAutofit/>
          </a:bodyPr>
          <a:lstStyle>
            <a:lvl1pPr marL="512064" indent="-512064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+mj-lt"/>
              <a:buAutoNum type="arabicPeriod"/>
              <a:defRPr sz="1800"/>
            </a:lvl1pPr>
            <a:lvl2pPr marL="800100" indent="-512064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+mj-lt"/>
              <a:buAutoNum type="alphaLcPeriod"/>
              <a:defRPr sz="1600"/>
            </a:lvl2pPr>
            <a:lvl3pPr marL="1257300" indent="-512064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+mj-lt"/>
              <a:buAutoNum type="arabicParenR"/>
              <a:defRPr sz="1400"/>
            </a:lvl3pPr>
            <a:lvl4pPr marL="1600200" indent="-512064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+mj-lt"/>
              <a:buAutoNum type="alphaLcParenR"/>
              <a:defRPr sz="1200"/>
            </a:lvl4pPr>
            <a:lvl5pPr marL="2057400" indent="-512064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+mj-lt"/>
              <a:buAutoNum type="romanLcPeriod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2E9A95-2BF4-99BE-F73A-A74D783CE44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25417" y="2208897"/>
            <a:ext cx="4714785" cy="3988349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2pPr>
            <a:lvl3pPr marL="1200150" indent="-28575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3pPr>
            <a:lvl4pPr marL="1543050" indent="-17145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4pPr>
            <a:lvl5pPr marL="2000250" indent="-17145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D73C-F16A-968B-391B-24CB7EEB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DC7A41-1D00-F1B1-08B5-F7E01122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00F4D10-3ADA-D113-BD21-4AB95DE7F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97" t="4055" b="11876"/>
          <a:stretch/>
        </p:blipFill>
        <p:spPr>
          <a:xfrm>
            <a:off x="0" y="-1"/>
            <a:ext cx="3103614" cy="6858001"/>
          </a:xfrm>
          <a:prstGeom prst="rect">
            <a:avLst/>
          </a:prstGeom>
        </p:spPr>
      </p:pic>
      <p:sp>
        <p:nvSpPr>
          <p:cNvPr id="4" name="Freeform 10">
            <a:extLst>
              <a:ext uri="{FF2B5EF4-FFF2-40B4-BE49-F238E27FC236}">
                <a16:creationId xmlns:a16="http://schemas.microsoft.com/office/drawing/2014/main" id="{BDBCB359-3984-96FE-AB0E-B34306907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10883" y="4918500"/>
            <a:ext cx="1681117" cy="1939500"/>
          </a:xfrm>
          <a:custGeom>
            <a:avLst/>
            <a:gdLst>
              <a:gd name="connsiteX0" fmla="*/ 788195 w 1681117"/>
              <a:gd name="connsiteY0" fmla="*/ 0 h 1939500"/>
              <a:gd name="connsiteX1" fmla="*/ 1345532 w 1681117"/>
              <a:gd name="connsiteY1" fmla="*/ 230856 h 1939500"/>
              <a:gd name="connsiteX2" fmla="*/ 1681117 w 1681117"/>
              <a:gd name="connsiteY2" fmla="*/ 566441 h 1939500"/>
              <a:gd name="connsiteX3" fmla="*/ 1681117 w 1681117"/>
              <a:gd name="connsiteY3" fmla="*/ 1939500 h 1939500"/>
              <a:gd name="connsiteX4" fmla="*/ 824828 w 1681117"/>
              <a:gd name="connsiteY4" fmla="*/ 1939500 h 1939500"/>
              <a:gd name="connsiteX5" fmla="*/ 230858 w 1681117"/>
              <a:gd name="connsiteY5" fmla="*/ 1345531 h 1939500"/>
              <a:gd name="connsiteX6" fmla="*/ 230858 w 1681117"/>
              <a:gd name="connsiteY6" fmla="*/ 230856 h 1939500"/>
              <a:gd name="connsiteX7" fmla="*/ 788195 w 1681117"/>
              <a:gd name="connsiteY7" fmla="*/ 0 h 193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1117" h="1939500">
                <a:moveTo>
                  <a:pt x="788195" y="0"/>
                </a:moveTo>
                <a:cubicBezTo>
                  <a:pt x="989911" y="0"/>
                  <a:pt x="1191628" y="76952"/>
                  <a:pt x="1345532" y="230856"/>
                </a:cubicBezTo>
                <a:lnTo>
                  <a:pt x="1681117" y="566441"/>
                </a:lnTo>
                <a:lnTo>
                  <a:pt x="1681117" y="1939500"/>
                </a:lnTo>
                <a:lnTo>
                  <a:pt x="824828" y="1939500"/>
                </a:lnTo>
                <a:lnTo>
                  <a:pt x="230858" y="1345531"/>
                </a:lnTo>
                <a:cubicBezTo>
                  <a:pt x="-76952" y="1037722"/>
                  <a:pt x="-76952" y="538666"/>
                  <a:pt x="230858" y="230856"/>
                </a:cubicBezTo>
                <a:cubicBezTo>
                  <a:pt x="384763" y="76952"/>
                  <a:pt x="586479" y="0"/>
                  <a:pt x="788195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5E68A3D6-C483-F214-27BA-8B35BF73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19850" y="3462203"/>
            <a:ext cx="5975159" cy="3395799"/>
          </a:xfrm>
          <a:custGeom>
            <a:avLst/>
            <a:gdLst>
              <a:gd name="connsiteX0" fmla="*/ 1823885 w 5975159"/>
              <a:gd name="connsiteY0" fmla="*/ 0 h 3395799"/>
              <a:gd name="connsiteX1" fmla="*/ 3113564 w 5975159"/>
              <a:gd name="connsiteY1" fmla="*/ 534203 h 3395799"/>
              <a:gd name="connsiteX2" fmla="*/ 5975159 w 5975159"/>
              <a:gd name="connsiteY2" fmla="*/ 3395799 h 3395799"/>
              <a:gd name="connsiteX3" fmla="*/ 816439 w 5975159"/>
              <a:gd name="connsiteY3" fmla="*/ 3395799 h 3395799"/>
              <a:gd name="connsiteX4" fmla="*/ 534204 w 5975159"/>
              <a:gd name="connsiteY4" fmla="*/ 3113564 h 3395799"/>
              <a:gd name="connsiteX5" fmla="*/ 534204 w 5975159"/>
              <a:gd name="connsiteY5" fmla="*/ 534203 h 3395799"/>
              <a:gd name="connsiteX6" fmla="*/ 1823885 w 5975159"/>
              <a:gd name="connsiteY6" fmla="*/ 0 h 33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5159" h="3395799">
                <a:moveTo>
                  <a:pt x="1823885" y="0"/>
                </a:moveTo>
                <a:cubicBezTo>
                  <a:pt x="2290657" y="0"/>
                  <a:pt x="2757429" y="178068"/>
                  <a:pt x="3113564" y="534203"/>
                </a:cubicBezTo>
                <a:lnTo>
                  <a:pt x="5975159" y="3395799"/>
                </a:lnTo>
                <a:lnTo>
                  <a:pt x="816439" y="3395799"/>
                </a:lnTo>
                <a:lnTo>
                  <a:pt x="534204" y="3113564"/>
                </a:lnTo>
                <a:cubicBezTo>
                  <a:pt x="-178067" y="2401293"/>
                  <a:pt x="-178067" y="1246475"/>
                  <a:pt x="534204" y="534203"/>
                </a:cubicBezTo>
                <a:cubicBezTo>
                  <a:pt x="890340" y="178068"/>
                  <a:pt x="1357112" y="0"/>
                  <a:pt x="18238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2FBD89-DA8F-ADF1-13DC-2B2C87C37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177" b="21401"/>
          <a:stretch/>
        </p:blipFill>
        <p:spPr>
          <a:xfrm rot="16200000" flipH="1">
            <a:off x="9138285" y="-1184108"/>
            <a:ext cx="1869610" cy="423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024" y="422771"/>
            <a:ext cx="4874773" cy="368503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C8F6DBF-00CE-377D-5D93-8039CDB5B3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8680" y="888652"/>
            <a:ext cx="4846320" cy="4846320"/>
          </a:xfrm>
          <a:custGeom>
            <a:avLst/>
            <a:gdLst>
              <a:gd name="connsiteX0" fmla="*/ 3465617 w 4846320"/>
              <a:gd name="connsiteY0" fmla="*/ 238237 h 4846320"/>
              <a:gd name="connsiteX1" fmla="*/ 3578182 w 4846320"/>
              <a:gd name="connsiteY1" fmla="*/ 292463 h 4846320"/>
              <a:gd name="connsiteX2" fmla="*/ 4655896 w 4846320"/>
              <a:gd name="connsiteY2" fmla="*/ 1479957 h 4846320"/>
              <a:gd name="connsiteX3" fmla="*/ 4705729 w 4846320"/>
              <a:gd name="connsiteY3" fmla="*/ 1616111 h 4846320"/>
              <a:gd name="connsiteX4" fmla="*/ 4661850 w 4846320"/>
              <a:gd name="connsiteY4" fmla="*/ 1627271 h 4846320"/>
              <a:gd name="connsiteX5" fmla="*/ 4449615 w 4846320"/>
              <a:gd name="connsiteY5" fmla="*/ 1648434 h 4846320"/>
              <a:gd name="connsiteX6" fmla="*/ 3396523 w 4846320"/>
              <a:gd name="connsiteY6" fmla="*/ 606773 h 4846320"/>
              <a:gd name="connsiteX7" fmla="*/ 3443868 w 4846320"/>
              <a:gd name="connsiteY7" fmla="*/ 297015 h 4846320"/>
              <a:gd name="connsiteX8" fmla="*/ 2423160 w 4846320"/>
              <a:gd name="connsiteY8" fmla="*/ 0 h 4846320"/>
              <a:gd name="connsiteX9" fmla="*/ 3366363 w 4846320"/>
              <a:gd name="connsiteY9" fmla="*/ 190424 h 4846320"/>
              <a:gd name="connsiteX10" fmla="*/ 3392938 w 4846320"/>
              <a:gd name="connsiteY10" fmla="*/ 203226 h 4846320"/>
              <a:gd name="connsiteX11" fmla="*/ 3367099 w 4846320"/>
              <a:gd name="connsiteY11" fmla="*/ 273111 h 4846320"/>
              <a:gd name="connsiteX12" fmla="*/ 3316140 w 4846320"/>
              <a:gd name="connsiteY12" fmla="*/ 606773 h 4846320"/>
              <a:gd name="connsiteX13" fmla="*/ 4449615 w 4846320"/>
              <a:gd name="connsiteY13" fmla="*/ 1728818 h 4846320"/>
              <a:gd name="connsiteX14" fmla="*/ 4678050 w 4846320"/>
              <a:gd name="connsiteY14" fmla="*/ 1706022 h 4846320"/>
              <a:gd name="connsiteX15" fmla="*/ 4733474 w 4846320"/>
              <a:gd name="connsiteY15" fmla="*/ 1691915 h 4846320"/>
              <a:gd name="connsiteX16" fmla="*/ 4737380 w 4846320"/>
              <a:gd name="connsiteY16" fmla="*/ 1702587 h 4846320"/>
              <a:gd name="connsiteX17" fmla="*/ 4846320 w 4846320"/>
              <a:gd name="connsiteY17" fmla="*/ 2423160 h 4846320"/>
              <a:gd name="connsiteX18" fmla="*/ 2423160 w 4846320"/>
              <a:gd name="connsiteY18" fmla="*/ 4846320 h 4846320"/>
              <a:gd name="connsiteX19" fmla="*/ 0 w 4846320"/>
              <a:gd name="connsiteY19" fmla="*/ 2423160 h 4846320"/>
              <a:gd name="connsiteX20" fmla="*/ 2423160 w 4846320"/>
              <a:gd name="connsiteY20" fmla="*/ 0 h 484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6320" h="4846320">
                <a:moveTo>
                  <a:pt x="3465617" y="238237"/>
                </a:moveTo>
                <a:lnTo>
                  <a:pt x="3578182" y="292463"/>
                </a:lnTo>
                <a:cubicBezTo>
                  <a:pt x="4058866" y="553586"/>
                  <a:pt x="4441314" y="972627"/>
                  <a:pt x="4655896" y="1479957"/>
                </a:cubicBezTo>
                <a:lnTo>
                  <a:pt x="4705729" y="1616111"/>
                </a:lnTo>
                <a:lnTo>
                  <a:pt x="4661850" y="1627271"/>
                </a:lnTo>
                <a:cubicBezTo>
                  <a:pt x="4593296" y="1641147"/>
                  <a:pt x="4522316" y="1648434"/>
                  <a:pt x="4449615" y="1648434"/>
                </a:cubicBezTo>
                <a:cubicBezTo>
                  <a:pt x="3868008" y="1648434"/>
                  <a:pt x="3396523" y="1182066"/>
                  <a:pt x="3396523" y="606773"/>
                </a:cubicBezTo>
                <a:cubicBezTo>
                  <a:pt x="3396523" y="498906"/>
                  <a:pt x="3413099" y="394868"/>
                  <a:pt x="3443868" y="297015"/>
                </a:cubicBezTo>
                <a:close/>
                <a:moveTo>
                  <a:pt x="2423160" y="0"/>
                </a:moveTo>
                <a:cubicBezTo>
                  <a:pt x="2757729" y="0"/>
                  <a:pt x="3076460" y="67805"/>
                  <a:pt x="3366363" y="190424"/>
                </a:cubicBezTo>
                <a:lnTo>
                  <a:pt x="3392938" y="203226"/>
                </a:lnTo>
                <a:lnTo>
                  <a:pt x="3367099" y="273111"/>
                </a:lnTo>
                <a:cubicBezTo>
                  <a:pt x="3333981" y="378515"/>
                  <a:pt x="3316140" y="490582"/>
                  <a:pt x="3316140" y="606773"/>
                </a:cubicBezTo>
                <a:cubicBezTo>
                  <a:pt x="3316140" y="1226461"/>
                  <a:pt x="3823614" y="1728818"/>
                  <a:pt x="4449615" y="1728818"/>
                </a:cubicBezTo>
                <a:cubicBezTo>
                  <a:pt x="4527865" y="1728818"/>
                  <a:pt x="4604263" y="1720969"/>
                  <a:pt x="4678050" y="1706022"/>
                </a:cubicBezTo>
                <a:lnTo>
                  <a:pt x="4733474" y="1691915"/>
                </a:lnTo>
                <a:lnTo>
                  <a:pt x="4737380" y="1702587"/>
                </a:lnTo>
                <a:cubicBezTo>
                  <a:pt x="4808180" y="1930216"/>
                  <a:pt x="4846320" y="2172234"/>
                  <a:pt x="4846320" y="2423160"/>
                </a:cubicBezTo>
                <a:cubicBezTo>
                  <a:pt x="4846320" y="3761434"/>
                  <a:pt x="3761434" y="4846320"/>
                  <a:pt x="2423160" y="4846320"/>
                </a:cubicBezTo>
                <a:cubicBezTo>
                  <a:pt x="1084886" y="4846320"/>
                  <a:pt x="0" y="3761434"/>
                  <a:pt x="0" y="2423160"/>
                </a:cubicBezTo>
                <a:cubicBezTo>
                  <a:pt x="0" y="1084886"/>
                  <a:pt x="1084886" y="0"/>
                  <a:pt x="242316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66025" y="4204801"/>
            <a:ext cx="4889044" cy="2230428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None/>
              <a:defRPr sz="1200"/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B2F8D782-06EC-940C-F17F-0CED2CF68886}"/>
              </a:ext>
            </a:extLst>
          </p:cNvPr>
          <p:cNvSpPr/>
          <p:nvPr userDrawn="1"/>
        </p:nvSpPr>
        <p:spPr>
          <a:xfrm>
            <a:off x="4274820" y="373380"/>
            <a:ext cx="2266950" cy="2244089"/>
          </a:xfrm>
          <a:prstGeom prst="donut">
            <a:avLst>
              <a:gd name="adj" fmla="val 35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2E7812-2B15-FAFC-B703-798C9302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DCB7C6-FF8A-F130-CFBB-79DEA452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12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C44D7-9AAD-F106-CAD2-04794BDF76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369F-CCA5-249D-9978-6BEE7F7AA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BFC298-BCBF-9536-D950-DEB35893F3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FBDF3-67E1-9C77-E43E-2F80B364EE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9CC860-7AD2-181E-8740-F1A23EEF8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1533" y="4056446"/>
            <a:ext cx="2496416" cy="249068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81C8DE-1CE0-D1C2-FDF9-18B9C3D69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1026"/>
          <a:stretch/>
        </p:blipFill>
        <p:spPr>
          <a:xfrm>
            <a:off x="8045068" y="3116724"/>
            <a:ext cx="4328419" cy="3741276"/>
          </a:xfrm>
          <a:prstGeom prst="rect">
            <a:avLst/>
          </a:prstGeom>
        </p:spPr>
      </p:pic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F2CFC212-BD96-550A-AC95-A514C641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2510" y="4485800"/>
            <a:ext cx="1387442" cy="1384255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F99AEEAC-FF4A-0E33-26A8-2D963A6B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62900" y="3712319"/>
            <a:ext cx="3059474" cy="3145681"/>
          </a:xfrm>
          <a:custGeom>
            <a:avLst/>
            <a:gdLst>
              <a:gd name="connsiteX0" fmla="*/ 2216294 w 3059474"/>
              <a:gd name="connsiteY0" fmla="*/ 1963 h 3145681"/>
              <a:gd name="connsiteX1" fmla="*/ 2665245 w 3059474"/>
              <a:gd name="connsiteY1" fmla="*/ 105730 h 3145681"/>
              <a:gd name="connsiteX2" fmla="*/ 2953745 w 3059474"/>
              <a:gd name="connsiteY2" fmla="*/ 1182423 h 3145681"/>
              <a:gd name="connsiteX3" fmla="*/ 1820257 w 3059474"/>
              <a:gd name="connsiteY3" fmla="*/ 3145681 h 3145681"/>
              <a:gd name="connsiteX4" fmla="*/ 0 w 3059474"/>
              <a:gd name="connsiteY4" fmla="*/ 3145681 h 3145681"/>
              <a:gd name="connsiteX5" fmla="*/ 1588552 w 3059474"/>
              <a:gd name="connsiteY5" fmla="*/ 394229 h 3145681"/>
              <a:gd name="connsiteX6" fmla="*/ 2216294 w 3059474"/>
              <a:gd name="connsiteY6" fmla="*/ 1963 h 314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9474" h="3145681">
                <a:moveTo>
                  <a:pt x="2216294" y="1963"/>
                </a:moveTo>
                <a:cubicBezTo>
                  <a:pt x="2367730" y="-8739"/>
                  <a:pt x="2523875" y="24110"/>
                  <a:pt x="2665245" y="105730"/>
                </a:cubicBezTo>
                <a:cubicBezTo>
                  <a:pt x="3042233" y="323384"/>
                  <a:pt x="3171399" y="805435"/>
                  <a:pt x="2953745" y="1182423"/>
                </a:cubicBezTo>
                <a:lnTo>
                  <a:pt x="1820257" y="3145681"/>
                </a:lnTo>
                <a:lnTo>
                  <a:pt x="0" y="3145681"/>
                </a:lnTo>
                <a:lnTo>
                  <a:pt x="1588552" y="394229"/>
                </a:lnTo>
                <a:cubicBezTo>
                  <a:pt x="1724586" y="158612"/>
                  <a:pt x="1963900" y="19800"/>
                  <a:pt x="2216294" y="196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3512" y="34509"/>
            <a:ext cx="4042719" cy="277134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600" b="1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397632CB-D12B-61D5-AE6C-29B888CF51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21742" y="0"/>
            <a:ext cx="5455978" cy="4833388"/>
          </a:xfrm>
          <a:custGeom>
            <a:avLst/>
            <a:gdLst>
              <a:gd name="connsiteX0" fmla="*/ 5053562 w 5455978"/>
              <a:gd name="connsiteY0" fmla="*/ 697005 h 4833388"/>
              <a:gd name="connsiteX1" fmla="*/ 4555554 w 5455978"/>
              <a:gd name="connsiteY1" fmla="*/ 1559581 h 4833388"/>
              <a:gd name="connsiteX2" fmla="*/ 4520518 w 5455978"/>
              <a:gd name="connsiteY2" fmla="*/ 1446747 h 4833388"/>
              <a:gd name="connsiteX3" fmla="*/ 4507691 w 5455978"/>
              <a:gd name="connsiteY3" fmla="*/ 1319547 h 4833388"/>
              <a:gd name="connsiteX4" fmla="*/ 5011792 w 5455978"/>
              <a:gd name="connsiteY4" fmla="*/ 701215 h 4833388"/>
              <a:gd name="connsiteX5" fmla="*/ 1553707 w 5455978"/>
              <a:gd name="connsiteY5" fmla="*/ 0 h 4833388"/>
              <a:gd name="connsiteX6" fmla="*/ 5455978 w 5455978"/>
              <a:gd name="connsiteY6" fmla="*/ 0 h 4833388"/>
              <a:gd name="connsiteX7" fmla="*/ 5100963 w 5455978"/>
              <a:gd name="connsiteY7" fmla="*/ 614906 h 4833388"/>
              <a:gd name="connsiteX8" fmla="*/ 4996209 w 5455978"/>
              <a:gd name="connsiteY8" fmla="*/ 625463 h 4833388"/>
              <a:gd name="connsiteX9" fmla="*/ 4430368 w 5455978"/>
              <a:gd name="connsiteY9" fmla="*/ 1319547 h 4833388"/>
              <a:gd name="connsiteX10" fmla="*/ 4486058 w 5455978"/>
              <a:gd name="connsiteY10" fmla="*/ 1595319 h 4833388"/>
              <a:gd name="connsiteX11" fmla="*/ 4509739 w 5455978"/>
              <a:gd name="connsiteY11" fmla="*/ 1638936 h 4833388"/>
              <a:gd name="connsiteX12" fmla="*/ 3153367 w 5455978"/>
              <a:gd name="connsiteY12" fmla="*/ 3988240 h 4833388"/>
              <a:gd name="connsiteX13" fmla="*/ 845150 w 5455978"/>
              <a:gd name="connsiteY13" fmla="*/ 4606725 h 4833388"/>
              <a:gd name="connsiteX14" fmla="*/ 226664 w 5455978"/>
              <a:gd name="connsiteY14" fmla="*/ 2298507 h 4833388"/>
              <a:gd name="connsiteX15" fmla="*/ 329235 w 5455978"/>
              <a:gd name="connsiteY15" fmla="*/ 2120849 h 4833388"/>
              <a:gd name="connsiteX16" fmla="*/ 371252 w 5455978"/>
              <a:gd name="connsiteY16" fmla="*/ 2229458 h 4833388"/>
              <a:gd name="connsiteX17" fmla="*/ 559552 w 5455978"/>
              <a:gd name="connsiteY17" fmla="*/ 2626762 h 4833388"/>
              <a:gd name="connsiteX18" fmla="*/ 957839 w 5455978"/>
              <a:gd name="connsiteY18" fmla="*/ 2993841 h 4833388"/>
              <a:gd name="connsiteX19" fmla="*/ 995878 w 5455978"/>
              <a:gd name="connsiteY19" fmla="*/ 3008734 h 4833388"/>
              <a:gd name="connsiteX20" fmla="*/ 1019279 w 5455978"/>
              <a:gd name="connsiteY20" fmla="*/ 2937771 h 4833388"/>
              <a:gd name="connsiteX21" fmla="*/ 626913 w 5455978"/>
              <a:gd name="connsiteY21" fmla="*/ 1958089 h 4833388"/>
              <a:gd name="connsiteX22" fmla="*/ 521718 w 5455978"/>
              <a:gd name="connsiteY22" fmla="*/ 1853095 h 4833388"/>
              <a:gd name="connsiteX23" fmla="*/ 497773 w 5455978"/>
              <a:gd name="connsiteY23" fmla="*/ 1828933 h 4833388"/>
              <a:gd name="connsiteX24" fmla="*/ 723060 w 5455978"/>
              <a:gd name="connsiteY24" fmla="*/ 1438724 h 4833388"/>
              <a:gd name="connsiteX25" fmla="*/ 730945 w 5455978"/>
              <a:gd name="connsiteY25" fmla="*/ 1446043 h 4833388"/>
              <a:gd name="connsiteX26" fmla="*/ 813264 w 5455978"/>
              <a:gd name="connsiteY26" fmla="*/ 1496390 h 4833388"/>
              <a:gd name="connsiteX27" fmla="*/ 1064353 w 5455978"/>
              <a:gd name="connsiteY27" fmla="*/ 1518729 h 4833388"/>
              <a:gd name="connsiteX28" fmla="*/ 1103267 w 5455978"/>
              <a:gd name="connsiteY28" fmla="*/ 1237288 h 4833388"/>
              <a:gd name="connsiteX29" fmla="*/ 985448 w 5455978"/>
              <a:gd name="connsiteY29" fmla="*/ 1135252 h 4833388"/>
              <a:gd name="connsiteX30" fmla="*/ 915960 w 5455978"/>
              <a:gd name="connsiteY30" fmla="*/ 1104611 h 483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5978" h="4833388">
                <a:moveTo>
                  <a:pt x="5053562" y="697005"/>
                </a:moveTo>
                <a:lnTo>
                  <a:pt x="4555554" y="1559581"/>
                </a:lnTo>
                <a:lnTo>
                  <a:pt x="4520518" y="1446747"/>
                </a:lnTo>
                <a:cubicBezTo>
                  <a:pt x="4512108" y="1405660"/>
                  <a:pt x="4507691" y="1363119"/>
                  <a:pt x="4507691" y="1319547"/>
                </a:cubicBezTo>
                <a:cubicBezTo>
                  <a:pt x="4507691" y="1014542"/>
                  <a:pt x="4724102" y="760068"/>
                  <a:pt x="5011792" y="701215"/>
                </a:cubicBezTo>
                <a:close/>
                <a:moveTo>
                  <a:pt x="1553707" y="0"/>
                </a:moveTo>
                <a:lnTo>
                  <a:pt x="5455978" y="0"/>
                </a:lnTo>
                <a:lnTo>
                  <a:pt x="5100963" y="614906"/>
                </a:lnTo>
                <a:lnTo>
                  <a:pt x="4996209" y="625463"/>
                </a:lnTo>
                <a:cubicBezTo>
                  <a:pt x="4673284" y="691526"/>
                  <a:pt x="4430368" y="977175"/>
                  <a:pt x="4430368" y="1319547"/>
                </a:cubicBezTo>
                <a:cubicBezTo>
                  <a:pt x="4430368" y="1417368"/>
                  <a:pt x="4450198" y="1510558"/>
                  <a:pt x="4486058" y="1595319"/>
                </a:cubicBezTo>
                <a:lnTo>
                  <a:pt x="4509739" y="1638936"/>
                </a:lnTo>
                <a:lnTo>
                  <a:pt x="3153367" y="3988240"/>
                </a:lnTo>
                <a:cubicBezTo>
                  <a:pt x="2686760" y="4796427"/>
                  <a:pt x="1653336" y="5073332"/>
                  <a:pt x="845150" y="4606725"/>
                </a:cubicBezTo>
                <a:cubicBezTo>
                  <a:pt x="36963" y="4140118"/>
                  <a:pt x="-239943" y="3106694"/>
                  <a:pt x="226664" y="2298507"/>
                </a:cubicBezTo>
                <a:lnTo>
                  <a:pt x="329235" y="2120849"/>
                </a:lnTo>
                <a:lnTo>
                  <a:pt x="371252" y="2229458"/>
                </a:lnTo>
                <a:cubicBezTo>
                  <a:pt x="422650" y="2367223"/>
                  <a:pt x="474920" y="2506739"/>
                  <a:pt x="559552" y="2626762"/>
                </a:cubicBezTo>
                <a:cubicBezTo>
                  <a:pt x="664100" y="2775040"/>
                  <a:pt x="812390" y="2885864"/>
                  <a:pt x="957839" y="2993841"/>
                </a:cubicBezTo>
                <a:cubicBezTo>
                  <a:pt x="968982" y="3002164"/>
                  <a:pt x="982113" y="3010924"/>
                  <a:pt x="995878" y="3008734"/>
                </a:cubicBezTo>
                <a:cubicBezTo>
                  <a:pt x="1023452" y="3004135"/>
                  <a:pt x="1024981" y="2965150"/>
                  <a:pt x="1019279" y="2937771"/>
                </a:cubicBezTo>
                <a:cubicBezTo>
                  <a:pt x="947330" y="2588870"/>
                  <a:pt x="866401" y="2221571"/>
                  <a:pt x="626913" y="1958089"/>
                </a:cubicBezTo>
                <a:cubicBezTo>
                  <a:pt x="593561" y="1921403"/>
                  <a:pt x="557585" y="1887290"/>
                  <a:pt x="521718" y="1853095"/>
                </a:cubicBezTo>
                <a:lnTo>
                  <a:pt x="497773" y="1828933"/>
                </a:lnTo>
                <a:lnTo>
                  <a:pt x="723060" y="1438724"/>
                </a:lnTo>
                <a:lnTo>
                  <a:pt x="730945" y="1446043"/>
                </a:lnTo>
                <a:cubicBezTo>
                  <a:pt x="756833" y="1465071"/>
                  <a:pt x="784718" y="1481607"/>
                  <a:pt x="813264" y="1496390"/>
                </a:cubicBezTo>
                <a:cubicBezTo>
                  <a:pt x="891352" y="1536689"/>
                  <a:pt x="988887" y="1563849"/>
                  <a:pt x="1064353" y="1518729"/>
                </a:cubicBezTo>
                <a:cubicBezTo>
                  <a:pt x="1155333" y="1464192"/>
                  <a:pt x="1162980" y="1324896"/>
                  <a:pt x="1103267" y="1237288"/>
                </a:cubicBezTo>
                <a:cubicBezTo>
                  <a:pt x="1073421" y="1193484"/>
                  <a:pt x="1032143" y="1160466"/>
                  <a:pt x="985448" y="1135252"/>
                </a:cubicBezTo>
                <a:lnTo>
                  <a:pt x="915960" y="1104611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73E1CDE-B1E9-C63B-80D3-45CB15FC26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3512" y="2907616"/>
            <a:ext cx="4042719" cy="3216688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2400"/>
            </a:lvl1pPr>
            <a:lvl2pPr marL="0" indent="0" algn="ctr">
              <a:buNone/>
              <a:defRPr sz="2000"/>
            </a:lvl2pPr>
            <a:lvl3pPr marL="0" indent="0" algn="ctr">
              <a:buNone/>
              <a:defRPr sz="1800"/>
            </a:lvl3pPr>
            <a:lvl4pPr marL="0" indent="0" algn="ctr">
              <a:buNone/>
              <a:defRPr sz="1600"/>
            </a:lvl4pPr>
            <a:lvl5pPr marL="0" indent="0" algn="ctr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BB9B4C44-DD5A-5344-2D5C-F08BAC8BD011}"/>
              </a:ext>
            </a:extLst>
          </p:cNvPr>
          <p:cNvSpPr/>
          <p:nvPr userDrawn="1"/>
        </p:nvSpPr>
        <p:spPr>
          <a:xfrm>
            <a:off x="5452110" y="613411"/>
            <a:ext cx="1417320" cy="1416956"/>
          </a:xfrm>
          <a:prstGeom prst="donut">
            <a:avLst>
              <a:gd name="adj" fmla="val 545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486F694-E877-CFAD-29E0-B4E6CBEFF61F}"/>
              </a:ext>
            </a:extLst>
          </p:cNvPr>
          <p:cNvSpPr/>
          <p:nvPr userDrawn="1"/>
        </p:nvSpPr>
        <p:spPr>
          <a:xfrm rot="10800000" flipH="1">
            <a:off x="0" y="0"/>
            <a:ext cx="2163417" cy="3009075"/>
          </a:xfrm>
          <a:custGeom>
            <a:avLst/>
            <a:gdLst>
              <a:gd name="connsiteX0" fmla="*/ 1493017 w 2163417"/>
              <a:gd name="connsiteY0" fmla="*/ 3009075 h 3009075"/>
              <a:gd name="connsiteX1" fmla="*/ 1872777 w 2163417"/>
              <a:gd name="connsiteY1" fmla="*/ 3009075 h 3009075"/>
              <a:gd name="connsiteX2" fmla="*/ 1913900 w 2163417"/>
              <a:gd name="connsiteY2" fmla="*/ 2952775 h 3009075"/>
              <a:gd name="connsiteX3" fmla="*/ 2084325 w 2163417"/>
              <a:gd name="connsiteY3" fmla="*/ 2522160 h 3009075"/>
              <a:gd name="connsiteX4" fmla="*/ 1761963 w 2163417"/>
              <a:gd name="connsiteY4" fmla="*/ 2620279 h 3009075"/>
              <a:gd name="connsiteX5" fmla="*/ 1555926 w 2163417"/>
              <a:gd name="connsiteY5" fmla="*/ 2902372 h 3009075"/>
              <a:gd name="connsiteX6" fmla="*/ 834010 w 2163417"/>
              <a:gd name="connsiteY6" fmla="*/ 3009075 h 3009075"/>
              <a:gd name="connsiteX7" fmla="*/ 948009 w 2163417"/>
              <a:gd name="connsiteY7" fmla="*/ 3009075 h 3009075"/>
              <a:gd name="connsiteX8" fmla="*/ 989692 w 2163417"/>
              <a:gd name="connsiteY8" fmla="*/ 2797901 h 3009075"/>
              <a:gd name="connsiteX9" fmla="*/ 986849 w 2163417"/>
              <a:gd name="connsiteY9" fmla="*/ 2611518 h 3009075"/>
              <a:gd name="connsiteX10" fmla="*/ 1262642 w 2163417"/>
              <a:gd name="connsiteY10" fmla="*/ 2219239 h 3009075"/>
              <a:gd name="connsiteX11" fmla="*/ 1549153 w 2163417"/>
              <a:gd name="connsiteY11" fmla="*/ 2007013 h 3009075"/>
              <a:gd name="connsiteX12" fmla="*/ 1856876 w 2163417"/>
              <a:gd name="connsiteY12" fmla="*/ 1929045 h 3009075"/>
              <a:gd name="connsiteX13" fmla="*/ 2125008 w 2163417"/>
              <a:gd name="connsiteY13" fmla="*/ 1771787 h 3009075"/>
              <a:gd name="connsiteX14" fmla="*/ 2086094 w 2163417"/>
              <a:gd name="connsiteY14" fmla="*/ 1490346 h 3009075"/>
              <a:gd name="connsiteX15" fmla="*/ 1835005 w 2163417"/>
              <a:gd name="connsiteY15" fmla="*/ 1512685 h 3009075"/>
              <a:gd name="connsiteX16" fmla="*/ 1682345 w 2163417"/>
              <a:gd name="connsiteY16" fmla="*/ 1628328 h 3009075"/>
              <a:gd name="connsiteX17" fmla="*/ 1575831 w 2163417"/>
              <a:gd name="connsiteY17" fmla="*/ 1813181 h 3009075"/>
              <a:gd name="connsiteX18" fmla="*/ 1151755 w 2163417"/>
              <a:gd name="connsiteY18" fmla="*/ 2268518 h 3009075"/>
              <a:gd name="connsiteX19" fmla="*/ 1084611 w 2163417"/>
              <a:gd name="connsiteY19" fmla="*/ 2294800 h 3009075"/>
              <a:gd name="connsiteX20" fmla="*/ 1438920 w 2163417"/>
              <a:gd name="connsiteY20" fmla="*/ 1261465 h 3009075"/>
              <a:gd name="connsiteX21" fmla="*/ 1648654 w 2163417"/>
              <a:gd name="connsiteY21" fmla="*/ 1050986 h 3009075"/>
              <a:gd name="connsiteX22" fmla="*/ 2041020 w 2163417"/>
              <a:gd name="connsiteY22" fmla="*/ 71304 h 3009075"/>
              <a:gd name="connsiteX23" fmla="*/ 2017619 w 2163417"/>
              <a:gd name="connsiteY23" fmla="*/ 341 h 3009075"/>
              <a:gd name="connsiteX24" fmla="*/ 1979580 w 2163417"/>
              <a:gd name="connsiteY24" fmla="*/ 15234 h 3009075"/>
              <a:gd name="connsiteX25" fmla="*/ 1581293 w 2163417"/>
              <a:gd name="connsiteY25" fmla="*/ 382313 h 3009075"/>
              <a:gd name="connsiteX26" fmla="*/ 1392993 w 2163417"/>
              <a:gd name="connsiteY26" fmla="*/ 779617 h 3009075"/>
              <a:gd name="connsiteX27" fmla="*/ 1164880 w 2163417"/>
              <a:gd name="connsiteY27" fmla="*/ 1442374 h 3009075"/>
              <a:gd name="connsiteX28" fmla="*/ 1048527 w 2163417"/>
              <a:gd name="connsiteY28" fmla="*/ 2002632 h 3009075"/>
              <a:gd name="connsiteX29" fmla="*/ 913146 w 2163417"/>
              <a:gd name="connsiteY29" fmla="*/ 2268080 h 3009075"/>
              <a:gd name="connsiteX30" fmla="*/ 856937 w 2163417"/>
              <a:gd name="connsiteY30" fmla="*/ 2219896 h 3009075"/>
              <a:gd name="connsiteX31" fmla="*/ 370747 w 2163417"/>
              <a:gd name="connsiteY31" fmla="*/ 856053 h 3009075"/>
              <a:gd name="connsiteX32" fmla="*/ 110511 w 2163417"/>
              <a:gd name="connsiteY32" fmla="*/ 404268 h 3009075"/>
              <a:gd name="connsiteX33" fmla="*/ 0 w 2163417"/>
              <a:gd name="connsiteY33" fmla="*/ 276682 h 3009075"/>
              <a:gd name="connsiteX34" fmla="*/ 0 w 2163417"/>
              <a:gd name="connsiteY34" fmla="*/ 1089858 h 3009075"/>
              <a:gd name="connsiteX35" fmla="*/ 70976 w 2163417"/>
              <a:gd name="connsiteY35" fmla="*/ 1225338 h 3009075"/>
              <a:gd name="connsiteX36" fmla="*/ 295948 w 2163417"/>
              <a:gd name="connsiteY36" fmla="*/ 1566999 h 3009075"/>
              <a:gd name="connsiteX37" fmla="*/ 514658 w 2163417"/>
              <a:gd name="connsiteY37" fmla="*/ 1845813 h 3009075"/>
              <a:gd name="connsiteX38" fmla="*/ 825662 w 2163417"/>
              <a:gd name="connsiteY38" fmla="*/ 2764392 h 3009075"/>
              <a:gd name="connsiteX39" fmla="*/ 837091 w 2163417"/>
              <a:gd name="connsiteY39" fmla="*/ 2992607 h 3009075"/>
              <a:gd name="connsiteX40" fmla="*/ 496733 w 2163417"/>
              <a:gd name="connsiteY40" fmla="*/ 3009075 h 3009075"/>
              <a:gd name="connsiteX41" fmla="*/ 596226 w 2163417"/>
              <a:gd name="connsiteY41" fmla="*/ 3009075 h 3009075"/>
              <a:gd name="connsiteX42" fmla="*/ 569498 w 2163417"/>
              <a:gd name="connsiteY42" fmla="*/ 2969555 h 3009075"/>
              <a:gd name="connsiteX43" fmla="*/ 434172 w 2163417"/>
              <a:gd name="connsiteY43" fmla="*/ 2684451 h 3009075"/>
              <a:gd name="connsiteX44" fmla="*/ 11408 w 2163417"/>
              <a:gd name="connsiteY44" fmla="*/ 2260195 h 3009075"/>
              <a:gd name="connsiteX45" fmla="*/ 0 w 2163417"/>
              <a:gd name="connsiteY45" fmla="*/ 2259556 h 3009075"/>
              <a:gd name="connsiteX46" fmla="*/ 0 w 2163417"/>
              <a:gd name="connsiteY46" fmla="*/ 2700555 h 3009075"/>
              <a:gd name="connsiteX47" fmla="*/ 95610 w 2163417"/>
              <a:gd name="connsiteY47" fmla="*/ 2774247 h 3009075"/>
              <a:gd name="connsiteX48" fmla="*/ 409240 w 2163417"/>
              <a:gd name="connsiteY48" fmla="*/ 2928873 h 3009075"/>
              <a:gd name="connsiteX49" fmla="*/ 477743 w 2163417"/>
              <a:gd name="connsiteY49" fmla="*/ 2986594 h 300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63417" h="3009075">
                <a:moveTo>
                  <a:pt x="1493017" y="3009075"/>
                </a:moveTo>
                <a:lnTo>
                  <a:pt x="1872777" y="3009075"/>
                </a:lnTo>
                <a:lnTo>
                  <a:pt x="1913900" y="2952775"/>
                </a:lnTo>
                <a:cubicBezTo>
                  <a:pt x="1999195" y="2822759"/>
                  <a:pt x="2058412" y="2675581"/>
                  <a:pt x="2084325" y="2522160"/>
                </a:cubicBezTo>
                <a:cubicBezTo>
                  <a:pt x="1970819" y="2493907"/>
                  <a:pt x="1849447" y="2542748"/>
                  <a:pt x="1761963" y="2620279"/>
                </a:cubicBezTo>
                <a:cubicBezTo>
                  <a:pt x="1674480" y="2697811"/>
                  <a:pt x="1614329" y="2801186"/>
                  <a:pt x="1555926" y="2902372"/>
                </a:cubicBezTo>
                <a:close/>
                <a:moveTo>
                  <a:pt x="834010" y="3009075"/>
                </a:moveTo>
                <a:lnTo>
                  <a:pt x="948009" y="3009075"/>
                </a:lnTo>
                <a:lnTo>
                  <a:pt x="989692" y="2797901"/>
                </a:lnTo>
                <a:cubicBezTo>
                  <a:pt x="1003033" y="2732853"/>
                  <a:pt x="973508" y="2676566"/>
                  <a:pt x="986849" y="2611518"/>
                </a:cubicBezTo>
                <a:cubicBezTo>
                  <a:pt x="1019219" y="2452294"/>
                  <a:pt x="1144102" y="2330521"/>
                  <a:pt x="1262642" y="2219239"/>
                </a:cubicBezTo>
                <a:cubicBezTo>
                  <a:pt x="1349907" y="2137546"/>
                  <a:pt x="1439359" y="2054101"/>
                  <a:pt x="1549153" y="2007013"/>
                </a:cubicBezTo>
                <a:cubicBezTo>
                  <a:pt x="1646469" y="1964964"/>
                  <a:pt x="1753857" y="1954234"/>
                  <a:pt x="1856876" y="1929045"/>
                </a:cubicBezTo>
                <a:cubicBezTo>
                  <a:pt x="1959894" y="1903856"/>
                  <a:pt x="2065316" y="1859396"/>
                  <a:pt x="2125008" y="1771787"/>
                </a:cubicBezTo>
                <a:cubicBezTo>
                  <a:pt x="2184721" y="1684179"/>
                  <a:pt x="2177074" y="1544883"/>
                  <a:pt x="2086094" y="1490346"/>
                </a:cubicBezTo>
                <a:cubicBezTo>
                  <a:pt x="2010628" y="1445226"/>
                  <a:pt x="1913093" y="1472386"/>
                  <a:pt x="1835005" y="1512685"/>
                </a:cubicBezTo>
                <a:cubicBezTo>
                  <a:pt x="1777913" y="1542252"/>
                  <a:pt x="1723465" y="1578828"/>
                  <a:pt x="1682345" y="1628328"/>
                </a:cubicBezTo>
                <a:cubicBezTo>
                  <a:pt x="1636855" y="1683084"/>
                  <a:pt x="1610178" y="1750760"/>
                  <a:pt x="1575831" y="1813181"/>
                </a:cubicBezTo>
                <a:cubicBezTo>
                  <a:pt x="1475445" y="1996281"/>
                  <a:pt x="1311850" y="2134480"/>
                  <a:pt x="1151755" y="2268518"/>
                </a:cubicBezTo>
                <a:cubicBezTo>
                  <a:pt x="1132509" y="2284506"/>
                  <a:pt x="1108669" y="2301808"/>
                  <a:pt x="1084611" y="2294800"/>
                </a:cubicBezTo>
                <a:cubicBezTo>
                  <a:pt x="1133601" y="1928167"/>
                  <a:pt x="1193092" y="1537651"/>
                  <a:pt x="1438920" y="1261465"/>
                </a:cubicBezTo>
                <a:cubicBezTo>
                  <a:pt x="1504751" y="1187438"/>
                  <a:pt x="1581949" y="1124359"/>
                  <a:pt x="1648654" y="1050986"/>
                </a:cubicBezTo>
                <a:cubicBezTo>
                  <a:pt x="1888142" y="787504"/>
                  <a:pt x="1969071" y="420205"/>
                  <a:pt x="2041020" y="71304"/>
                </a:cubicBezTo>
                <a:cubicBezTo>
                  <a:pt x="2046722" y="43925"/>
                  <a:pt x="2045193" y="4940"/>
                  <a:pt x="2017619" y="341"/>
                </a:cubicBezTo>
                <a:cubicBezTo>
                  <a:pt x="2003854" y="-1849"/>
                  <a:pt x="1990723" y="6911"/>
                  <a:pt x="1979580" y="15234"/>
                </a:cubicBezTo>
                <a:cubicBezTo>
                  <a:pt x="1834131" y="123211"/>
                  <a:pt x="1685841" y="234035"/>
                  <a:pt x="1581293" y="382313"/>
                </a:cubicBezTo>
                <a:cubicBezTo>
                  <a:pt x="1496661" y="502336"/>
                  <a:pt x="1444391" y="641852"/>
                  <a:pt x="1392993" y="779617"/>
                </a:cubicBezTo>
                <a:cubicBezTo>
                  <a:pt x="1311634" y="997761"/>
                  <a:pt x="1212341" y="1214372"/>
                  <a:pt x="1164880" y="1442374"/>
                </a:cubicBezTo>
                <a:cubicBezTo>
                  <a:pt x="1126170" y="1629199"/>
                  <a:pt x="1087239" y="1815805"/>
                  <a:pt x="1048527" y="2002632"/>
                </a:cubicBezTo>
                <a:cubicBezTo>
                  <a:pt x="1027749" y="2102723"/>
                  <a:pt x="999756" y="2213764"/>
                  <a:pt x="913146" y="2268080"/>
                </a:cubicBezTo>
                <a:cubicBezTo>
                  <a:pt x="888430" y="2263042"/>
                  <a:pt x="871154" y="2240922"/>
                  <a:pt x="856937" y="2219896"/>
                </a:cubicBezTo>
                <a:cubicBezTo>
                  <a:pt x="584863" y="1819090"/>
                  <a:pt x="556650" y="1303514"/>
                  <a:pt x="370747" y="856053"/>
                </a:cubicBezTo>
                <a:cubicBezTo>
                  <a:pt x="303931" y="695074"/>
                  <a:pt x="216010" y="542963"/>
                  <a:pt x="110511" y="404268"/>
                </a:cubicBezTo>
                <a:lnTo>
                  <a:pt x="0" y="276682"/>
                </a:lnTo>
                <a:lnTo>
                  <a:pt x="0" y="1089858"/>
                </a:lnTo>
                <a:lnTo>
                  <a:pt x="70976" y="1225338"/>
                </a:lnTo>
                <a:cubicBezTo>
                  <a:pt x="137808" y="1344185"/>
                  <a:pt x="212019" y="1458638"/>
                  <a:pt x="295948" y="1566999"/>
                </a:cubicBezTo>
                <a:cubicBezTo>
                  <a:pt x="368560" y="1660302"/>
                  <a:pt x="447732" y="1748567"/>
                  <a:pt x="514658" y="1845813"/>
                </a:cubicBezTo>
                <a:cubicBezTo>
                  <a:pt x="699466" y="2114550"/>
                  <a:pt x="781920" y="2440883"/>
                  <a:pt x="825662" y="2764392"/>
                </a:cubicBezTo>
                <a:cubicBezTo>
                  <a:pt x="835833" y="2838967"/>
                  <a:pt x="843160" y="2917430"/>
                  <a:pt x="837091" y="2992607"/>
                </a:cubicBezTo>
                <a:close/>
                <a:moveTo>
                  <a:pt x="496733" y="3009075"/>
                </a:moveTo>
                <a:lnTo>
                  <a:pt x="596226" y="3009075"/>
                </a:lnTo>
                <a:lnTo>
                  <a:pt x="569498" y="2969555"/>
                </a:lnTo>
                <a:cubicBezTo>
                  <a:pt x="518265" y="2878718"/>
                  <a:pt x="477585" y="2778957"/>
                  <a:pt x="434172" y="2684451"/>
                </a:cubicBezTo>
                <a:cubicBezTo>
                  <a:pt x="347346" y="2495440"/>
                  <a:pt x="215681" y="2297209"/>
                  <a:pt x="11408" y="2260195"/>
                </a:cubicBezTo>
                <a:lnTo>
                  <a:pt x="0" y="2259556"/>
                </a:lnTo>
                <a:lnTo>
                  <a:pt x="0" y="2700555"/>
                </a:lnTo>
                <a:lnTo>
                  <a:pt x="95610" y="2774247"/>
                </a:lnTo>
                <a:cubicBezTo>
                  <a:pt x="194905" y="2835572"/>
                  <a:pt x="313227" y="2862511"/>
                  <a:pt x="409240" y="2928873"/>
                </a:cubicBezTo>
                <a:cubicBezTo>
                  <a:pt x="433954" y="2945956"/>
                  <a:pt x="456727" y="2965366"/>
                  <a:pt x="477743" y="2986594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8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A99838A-BAEC-33DF-F234-3BE9E19DB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8292"/>
          <a:stretch/>
        </p:blipFill>
        <p:spPr>
          <a:xfrm rot="16200000">
            <a:off x="8460658" y="2977669"/>
            <a:ext cx="2975009" cy="44876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F68367-2C07-B98F-1312-DE9F5297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939" t="-1" b="50014"/>
          <a:stretch/>
        </p:blipFill>
        <p:spPr>
          <a:xfrm rot="10800000" flipH="1">
            <a:off x="-1118397" y="0"/>
            <a:ext cx="4787698" cy="3440798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EA4CF3B8-63C6-A7E6-1A16-A517CF153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8100000">
            <a:off x="8942561" y="-1269021"/>
            <a:ext cx="2169988" cy="3494471"/>
          </a:xfrm>
          <a:custGeom>
            <a:avLst/>
            <a:gdLst>
              <a:gd name="connsiteX0" fmla="*/ 2169988 w 2169988"/>
              <a:gd name="connsiteY0" fmla="*/ 3494471 h 3494471"/>
              <a:gd name="connsiteX1" fmla="*/ 0 w 2169988"/>
              <a:gd name="connsiteY1" fmla="*/ 1324484 h 3494471"/>
              <a:gd name="connsiteX2" fmla="*/ 0 w 2169988"/>
              <a:gd name="connsiteY2" fmla="*/ 1084994 h 3494471"/>
              <a:gd name="connsiteX3" fmla="*/ 1084994 w 2169988"/>
              <a:gd name="connsiteY3" fmla="*/ 0 h 3494471"/>
              <a:gd name="connsiteX4" fmla="*/ 2169988 w 2169988"/>
              <a:gd name="connsiteY4" fmla="*/ 1084994 h 349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988" h="3494471">
                <a:moveTo>
                  <a:pt x="2169988" y="3494471"/>
                </a:moveTo>
                <a:lnTo>
                  <a:pt x="0" y="1324484"/>
                </a:lnTo>
                <a:lnTo>
                  <a:pt x="0" y="1084994"/>
                </a:lnTo>
                <a:cubicBezTo>
                  <a:pt x="0" y="485768"/>
                  <a:pt x="485768" y="0"/>
                  <a:pt x="1084994" y="0"/>
                </a:cubicBezTo>
                <a:cubicBezTo>
                  <a:pt x="1684220" y="0"/>
                  <a:pt x="2169988" y="485768"/>
                  <a:pt x="2169988" y="108499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E30E2D33-308E-4256-37BE-DE3B6C518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4795" y="4285476"/>
            <a:ext cx="5195233" cy="2572525"/>
          </a:xfrm>
          <a:custGeom>
            <a:avLst/>
            <a:gdLst>
              <a:gd name="connsiteX0" fmla="*/ 1854535 w 5195233"/>
              <a:gd name="connsiteY0" fmla="*/ 0 h 2572525"/>
              <a:gd name="connsiteX1" fmla="*/ 3165888 w 5195233"/>
              <a:gd name="connsiteY1" fmla="*/ 543180 h 2572525"/>
              <a:gd name="connsiteX2" fmla="*/ 5195233 w 5195233"/>
              <a:gd name="connsiteY2" fmla="*/ 2572525 h 2572525"/>
              <a:gd name="connsiteX3" fmla="*/ 145137 w 5195233"/>
              <a:gd name="connsiteY3" fmla="*/ 2572525 h 2572525"/>
              <a:gd name="connsiteX4" fmla="*/ 135796 w 5195233"/>
              <a:gd name="connsiteY4" fmla="*/ 2552397 h 2572525"/>
              <a:gd name="connsiteX5" fmla="*/ 543181 w 5195233"/>
              <a:gd name="connsiteY5" fmla="*/ 543180 h 2572525"/>
              <a:gd name="connsiteX6" fmla="*/ 1854535 w 5195233"/>
              <a:gd name="connsiteY6" fmla="*/ 0 h 25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233" h="2572525">
                <a:moveTo>
                  <a:pt x="1854535" y="0"/>
                </a:moveTo>
                <a:cubicBezTo>
                  <a:pt x="2329151" y="0"/>
                  <a:pt x="2803768" y="181060"/>
                  <a:pt x="3165888" y="543180"/>
                </a:cubicBezTo>
                <a:lnTo>
                  <a:pt x="5195233" y="2572525"/>
                </a:lnTo>
                <a:lnTo>
                  <a:pt x="145137" y="2572525"/>
                </a:lnTo>
                <a:lnTo>
                  <a:pt x="135796" y="2552397"/>
                </a:lnTo>
                <a:cubicBezTo>
                  <a:pt x="-135795" y="1882658"/>
                  <a:pt x="0" y="1086361"/>
                  <a:pt x="543181" y="543180"/>
                </a:cubicBezTo>
                <a:cubicBezTo>
                  <a:pt x="905301" y="181060"/>
                  <a:pt x="1379918" y="0"/>
                  <a:pt x="185453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478280"/>
            <a:ext cx="11430000" cy="1941577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4000" y="3566161"/>
            <a:ext cx="9144000" cy="261080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0" indent="0" algn="ctr">
              <a:buNone/>
              <a:defRPr sz="2000"/>
            </a:lvl2pPr>
            <a:lvl3pPr marL="0" indent="0" algn="ctr">
              <a:buNone/>
              <a:defRPr sz="1800"/>
            </a:lvl3pPr>
            <a:lvl4pPr marL="0" indent="0" algn="ctr">
              <a:buNone/>
              <a:defRPr sz="1600"/>
            </a:lvl4pPr>
            <a:lvl5pPr marL="0" indent="0" algn="ctr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771C6-AE2A-169D-1961-6A9B07F6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8C91C-57D3-9B9E-10DD-14689B45B7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59461A55-24E1-7568-7BA9-8A3093369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43414" y="4494073"/>
            <a:ext cx="1987492" cy="1982927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4BAAB243-57F0-D7E3-BD79-EDEAFC03E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7145" y="459664"/>
            <a:ext cx="1264173" cy="1222535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49DBD24-5A22-C1C0-861E-4CDC352F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177" b="21401"/>
          <a:stretch/>
        </p:blipFill>
        <p:spPr>
          <a:xfrm rot="10800000">
            <a:off x="10330906" y="0"/>
            <a:ext cx="1869610" cy="423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672"/>
            <a:ext cx="11430000" cy="1941577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3410" y="2103121"/>
            <a:ext cx="9805181" cy="395117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2pPr>
            <a:lvl3pPr marL="1200150" indent="-2857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3pPr>
            <a:lvl4pPr marL="1543050" indent="-1714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4pPr>
            <a:lvl5pPr marL="2000250" indent="-1714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99172E-C881-44E9-5467-BA33ECCD7A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DF938C-5CEB-5C7A-0721-D88C7A8A4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1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118CD2E6-847D-7319-53AD-33D7B5F4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35937" y="0"/>
            <a:ext cx="7498230" cy="6858000"/>
          </a:xfrm>
          <a:custGeom>
            <a:avLst/>
            <a:gdLst>
              <a:gd name="connsiteX0" fmla="*/ 3959468 w 7498230"/>
              <a:gd name="connsiteY0" fmla="*/ 0 h 6858000"/>
              <a:gd name="connsiteX1" fmla="*/ 7498230 w 7498230"/>
              <a:gd name="connsiteY1" fmla="*/ 0 h 6858000"/>
              <a:gd name="connsiteX2" fmla="*/ 3538762 w 7498230"/>
              <a:gd name="connsiteY2" fmla="*/ 6858000 h 6858000"/>
              <a:gd name="connsiteX3" fmla="*/ 0 w 74982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230" h="6858000">
                <a:moveTo>
                  <a:pt x="3959468" y="0"/>
                </a:moveTo>
                <a:lnTo>
                  <a:pt x="7498230" y="0"/>
                </a:lnTo>
                <a:lnTo>
                  <a:pt x="35387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ABDF0DF-C2C4-90E3-5019-F4F9496B0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700" b="63293"/>
          <a:stretch/>
        </p:blipFill>
        <p:spPr>
          <a:xfrm rot="5400000">
            <a:off x="-439665" y="431782"/>
            <a:ext cx="3388135" cy="25245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06063E2-8FA6-3FA8-50F0-710C2DABE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907" b="26473"/>
          <a:stretch/>
        </p:blipFill>
        <p:spPr>
          <a:xfrm flipH="1">
            <a:off x="9858702" y="2673752"/>
            <a:ext cx="2333297" cy="4184248"/>
          </a:xfrm>
          <a:prstGeom prst="rect">
            <a:avLst/>
          </a:prstGeom>
        </p:spPr>
      </p:pic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6DA7FCDE-54E0-5546-8AC9-AC281A474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4253" y="909530"/>
            <a:ext cx="664855" cy="663328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>
                <a:alpha val="6864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76" y="1188720"/>
            <a:ext cx="5815519" cy="3685032"/>
          </a:xfrm>
        </p:spPr>
        <p:txBody>
          <a:bodyPr anchor="b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3307" y="4896517"/>
            <a:ext cx="5814388" cy="164144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/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None/>
              <a:defRPr sz="1200"/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BE4E254-2D24-97F7-EBB1-212D2F9D9A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27906" y="1709738"/>
            <a:ext cx="5829158" cy="5148262"/>
          </a:xfrm>
          <a:custGeom>
            <a:avLst/>
            <a:gdLst>
              <a:gd name="connsiteX0" fmla="*/ 4066426 w 5829158"/>
              <a:gd name="connsiteY0" fmla="*/ 610 h 5148262"/>
              <a:gd name="connsiteX1" fmla="*/ 4923324 w 5829158"/>
              <a:gd name="connsiteY1" fmla="*/ 242939 h 5148262"/>
              <a:gd name="connsiteX2" fmla="*/ 5586219 w 5829158"/>
              <a:gd name="connsiteY2" fmla="*/ 2716897 h 5148262"/>
              <a:gd name="connsiteX3" fmla="*/ 4182471 w 5829158"/>
              <a:gd name="connsiteY3" fmla="*/ 5148262 h 5148262"/>
              <a:gd name="connsiteX4" fmla="*/ 0 w 5829158"/>
              <a:gd name="connsiteY4" fmla="*/ 5148262 h 5148262"/>
              <a:gd name="connsiteX5" fmla="*/ 2449366 w 5829158"/>
              <a:gd name="connsiteY5" fmla="*/ 905835 h 5148262"/>
              <a:gd name="connsiteX6" fmla="*/ 4066426 w 5829158"/>
              <a:gd name="connsiteY6" fmla="*/ 610 h 514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9158" h="5148262">
                <a:moveTo>
                  <a:pt x="4066426" y="610"/>
                </a:moveTo>
                <a:cubicBezTo>
                  <a:pt x="4358363" y="8192"/>
                  <a:pt x="4652631" y="86654"/>
                  <a:pt x="4923324" y="242939"/>
                </a:cubicBezTo>
                <a:cubicBezTo>
                  <a:pt x="5789542" y="743051"/>
                  <a:pt x="6086331" y="1850680"/>
                  <a:pt x="5586219" y="2716897"/>
                </a:cubicBezTo>
                <a:lnTo>
                  <a:pt x="4182471" y="5148262"/>
                </a:lnTo>
                <a:lnTo>
                  <a:pt x="0" y="5148262"/>
                </a:lnTo>
                <a:lnTo>
                  <a:pt x="2449366" y="905835"/>
                </a:lnTo>
                <a:cubicBezTo>
                  <a:pt x="2793193" y="310309"/>
                  <a:pt x="3424167" y="-16071"/>
                  <a:pt x="4066426" y="610"/>
                </a:cubicBezTo>
                <a:close/>
              </a:path>
            </a:pathLst>
          </a:custGeom>
        </p:spPr>
        <p:txBody>
          <a:bodyPr wrap="square" lIns="2194560" tIns="100584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5610F-FEC3-8E4A-0EA8-EE29C1F2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7399D-ED8C-5779-C0DF-EDCB9294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7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E27CF34-9469-9733-919F-E9312CF54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98" b="63293"/>
          <a:stretch/>
        </p:blipFill>
        <p:spPr>
          <a:xfrm rot="5400000" flipV="1">
            <a:off x="8338916" y="2372297"/>
            <a:ext cx="5181600" cy="2524571"/>
          </a:xfrm>
          <a:prstGeom prst="rect">
            <a:avLst/>
          </a:prstGeom>
        </p:spPr>
      </p:pic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4D009256-DF45-9756-82A0-864EE4B56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8182" y="4494073"/>
            <a:ext cx="1987492" cy="1982927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672"/>
            <a:ext cx="11430000" cy="1941577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2826" y="2148841"/>
            <a:ext cx="9805181" cy="1563623"/>
          </a:xfrm>
        </p:spPr>
        <p:txBody>
          <a:bodyPr>
            <a:normAutofit/>
          </a:bodyPr>
          <a:lstStyle>
            <a:lvl1pPr marL="228600" indent="-22860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2pPr>
            <a:lvl3pPr marL="1200150" indent="-2857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3pPr>
            <a:lvl4pPr marL="1543050" indent="-1714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4pPr>
            <a:lvl5pPr marL="2000250" indent="-1714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A9B7174-F745-1118-0FC3-785D2D913E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8563" y="3843338"/>
            <a:ext cx="9699625" cy="1982787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8BE64-1ED0-01C3-D968-D9BD0865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90BF0-A318-491B-96D3-12A05A22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4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F43DDC4-8BB2-AA02-91FD-EAE7DEAA2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486" b="42766"/>
          <a:stretch/>
        </p:blipFill>
        <p:spPr>
          <a:xfrm rot="10800000" flipH="1">
            <a:off x="0" y="16066"/>
            <a:ext cx="2354118" cy="320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2E19359-DD62-C6C3-FEF4-EEA0F835B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026"/>
          <a:stretch/>
        </p:blipFill>
        <p:spPr>
          <a:xfrm>
            <a:off x="8045068" y="3116724"/>
            <a:ext cx="4328419" cy="3741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672"/>
            <a:ext cx="11430000" cy="1941577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FD7DD8-34E5-E7A6-C7E1-DF8BA895A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2402" y="1709738"/>
            <a:ext cx="5829158" cy="5148262"/>
          </a:xfrm>
          <a:custGeom>
            <a:avLst/>
            <a:gdLst>
              <a:gd name="connsiteX0" fmla="*/ 4066426 w 5829158"/>
              <a:gd name="connsiteY0" fmla="*/ 610 h 5148262"/>
              <a:gd name="connsiteX1" fmla="*/ 4923324 w 5829158"/>
              <a:gd name="connsiteY1" fmla="*/ 242939 h 5148262"/>
              <a:gd name="connsiteX2" fmla="*/ 5586219 w 5829158"/>
              <a:gd name="connsiteY2" fmla="*/ 2716897 h 5148262"/>
              <a:gd name="connsiteX3" fmla="*/ 5535066 w 5829158"/>
              <a:gd name="connsiteY3" fmla="*/ 2805497 h 5148262"/>
              <a:gd name="connsiteX4" fmla="*/ 5509490 w 5829158"/>
              <a:gd name="connsiteY4" fmla="*/ 2815395 h 5148262"/>
              <a:gd name="connsiteX5" fmla="*/ 5155416 w 5829158"/>
              <a:gd name="connsiteY5" fmla="*/ 3137832 h 5148262"/>
              <a:gd name="connsiteX6" fmla="*/ 3994693 w 5829158"/>
              <a:gd name="connsiteY6" fmla="*/ 5148262 h 5148262"/>
              <a:gd name="connsiteX7" fmla="*/ 0 w 5829158"/>
              <a:gd name="connsiteY7" fmla="*/ 5148262 h 5148262"/>
              <a:gd name="connsiteX8" fmla="*/ 2449366 w 5829158"/>
              <a:gd name="connsiteY8" fmla="*/ 905835 h 5148262"/>
              <a:gd name="connsiteX9" fmla="*/ 4066426 w 5829158"/>
              <a:gd name="connsiteY9" fmla="*/ 610 h 514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9158" h="5148262">
                <a:moveTo>
                  <a:pt x="4066426" y="610"/>
                </a:moveTo>
                <a:cubicBezTo>
                  <a:pt x="4358363" y="8192"/>
                  <a:pt x="4652631" y="86654"/>
                  <a:pt x="4923324" y="242939"/>
                </a:cubicBezTo>
                <a:cubicBezTo>
                  <a:pt x="5789542" y="743051"/>
                  <a:pt x="6086331" y="1850680"/>
                  <a:pt x="5586219" y="2716897"/>
                </a:cubicBezTo>
                <a:lnTo>
                  <a:pt x="5535066" y="2805497"/>
                </a:lnTo>
                <a:lnTo>
                  <a:pt x="5509490" y="2815395"/>
                </a:lnTo>
                <a:cubicBezTo>
                  <a:pt x="5365803" y="2881125"/>
                  <a:pt x="5240438" y="2990572"/>
                  <a:pt x="5155416" y="3137832"/>
                </a:cubicBezTo>
                <a:lnTo>
                  <a:pt x="3994693" y="5148262"/>
                </a:lnTo>
                <a:lnTo>
                  <a:pt x="0" y="5148262"/>
                </a:lnTo>
                <a:lnTo>
                  <a:pt x="2449366" y="905835"/>
                </a:lnTo>
                <a:cubicBezTo>
                  <a:pt x="2793193" y="310309"/>
                  <a:pt x="3424167" y="-16071"/>
                  <a:pt x="4066426" y="610"/>
                </a:cubicBezTo>
                <a:close/>
              </a:path>
            </a:pathLst>
          </a:custGeom>
          <a:noFill/>
        </p:spPr>
        <p:txBody>
          <a:bodyPr wrap="square" lIns="2194560" tIns="1005840"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22928" y="2162976"/>
            <a:ext cx="4090549" cy="4438991"/>
          </a:xfrm>
        </p:spPr>
        <p:txBody>
          <a:bodyPr>
            <a:normAutofit/>
          </a:bodyPr>
          <a:lstStyle>
            <a:lvl1pPr marL="228600" indent="-22860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1pPr>
            <a:lvl2pPr marL="742950" indent="-22860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2pPr>
            <a:lvl3pPr marL="1200150" indent="-22860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3pPr>
            <a:lvl4pPr marL="1543050" indent="-22860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4pPr>
            <a:lvl5pPr marL="2000250" indent="-22860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439C7FB7-7536-309C-3DB4-92ECAE60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7095" y="4453341"/>
            <a:ext cx="2631645" cy="2404659"/>
          </a:xfrm>
          <a:custGeom>
            <a:avLst/>
            <a:gdLst>
              <a:gd name="connsiteX0" fmla="*/ 1788465 w 2631645"/>
              <a:gd name="connsiteY0" fmla="*/ 1963 h 2404659"/>
              <a:gd name="connsiteX1" fmla="*/ 2237416 w 2631645"/>
              <a:gd name="connsiteY1" fmla="*/ 105730 h 2404659"/>
              <a:gd name="connsiteX2" fmla="*/ 2525916 w 2631645"/>
              <a:gd name="connsiteY2" fmla="*/ 1182423 h 2404659"/>
              <a:gd name="connsiteX3" fmla="*/ 1820258 w 2631645"/>
              <a:gd name="connsiteY3" fmla="*/ 2404659 h 2404659"/>
              <a:gd name="connsiteX4" fmla="*/ 0 w 2631645"/>
              <a:gd name="connsiteY4" fmla="*/ 2404659 h 2404659"/>
              <a:gd name="connsiteX5" fmla="*/ 1160723 w 2631645"/>
              <a:gd name="connsiteY5" fmla="*/ 394229 h 2404659"/>
              <a:gd name="connsiteX6" fmla="*/ 1788465 w 2631645"/>
              <a:gd name="connsiteY6" fmla="*/ 1963 h 240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1645" h="2404659">
                <a:moveTo>
                  <a:pt x="1788465" y="1963"/>
                </a:moveTo>
                <a:cubicBezTo>
                  <a:pt x="1939901" y="-8739"/>
                  <a:pt x="2096046" y="24110"/>
                  <a:pt x="2237416" y="105730"/>
                </a:cubicBezTo>
                <a:cubicBezTo>
                  <a:pt x="2614404" y="323384"/>
                  <a:pt x="2743570" y="805435"/>
                  <a:pt x="2525916" y="1182423"/>
                </a:cubicBezTo>
                <a:lnTo>
                  <a:pt x="1820258" y="2404659"/>
                </a:lnTo>
                <a:lnTo>
                  <a:pt x="0" y="2404659"/>
                </a:lnTo>
                <a:lnTo>
                  <a:pt x="1160723" y="394229"/>
                </a:lnTo>
                <a:cubicBezTo>
                  <a:pt x="1296757" y="158612"/>
                  <a:pt x="1536071" y="19800"/>
                  <a:pt x="1788465" y="196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8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75CECFB8-0CE3-408B-9CC5-1A38ADFC8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9105" y="3006726"/>
            <a:ext cx="1987492" cy="1982927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44AE87-6B2D-BEFC-BB5E-B20A5A75A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98" b="63293"/>
          <a:stretch/>
        </p:blipFill>
        <p:spPr>
          <a:xfrm>
            <a:off x="5893135" y="4333429"/>
            <a:ext cx="5181600" cy="2524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672"/>
            <a:ext cx="11430000" cy="1941577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2826" y="2154034"/>
            <a:ext cx="4714785" cy="398834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2pPr>
            <a:lvl3pPr marL="1200150" indent="-2857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3pPr>
            <a:lvl4pPr marL="1543050" indent="-1714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4pPr>
            <a:lvl5pPr marL="2000250" indent="-1714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2E9A95-2BF4-99BE-F73A-A74D783CE44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25417" y="2154033"/>
            <a:ext cx="4714785" cy="398834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2pPr>
            <a:lvl3pPr marL="1200150" indent="-2857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3pPr>
            <a:lvl4pPr marL="1543050" indent="-1714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4pPr>
            <a:lvl5pPr marL="2000250" indent="-171450" algn="l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C286E-C3C5-BAF8-4E8F-9FEA0BB0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61ED0-675C-92F8-9C64-A3276393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2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672"/>
            <a:ext cx="11430000" cy="1941577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2827" y="2154034"/>
            <a:ext cx="2977342" cy="3988349"/>
          </a:xfrm>
        </p:spPr>
        <p:txBody>
          <a:bodyPr>
            <a:norm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1pPr>
            <a:lvl2pPr marL="742950" indent="-22860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2pPr>
            <a:lvl3pPr marL="1200150" indent="-22860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3pPr>
            <a:lvl4pPr marL="1543050" indent="-22860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4pPr>
            <a:lvl5pPr marL="2000250" indent="-22860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5F1C082A-519B-82D4-8400-4B8B18A6089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83075" y="2147888"/>
            <a:ext cx="7070725" cy="39576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7E877-BE1A-AA4C-671E-9D845292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marketing meeting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7DD65-3907-1BC6-7EB8-E6248DFA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1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A97309-2E1F-F812-D384-402EC7900D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4664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3658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Business marketing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54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plift_modelling?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nber.org/system/files/working_papers/w17578/revisions/w17578.rev0.pdf?" TargetMode="External"/><Relationship Id="rId4" Type="http://schemas.openxmlformats.org/officeDocument/2006/relationships/hyperlink" Target="https://arxiv.org/abs/1911.08729?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286" y="1221103"/>
            <a:ext cx="5428878" cy="4415795"/>
          </a:xfrm>
        </p:spPr>
        <p:txBody>
          <a:bodyPr anchor="ctr">
            <a:normAutofit/>
          </a:bodyPr>
          <a:lstStyle/>
          <a:p>
            <a:r>
              <a:rPr lang="en-US" dirty="0"/>
              <a:t>MARKETING Strategy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F7A689B-A8EA-FA24-4841-14C8661B0E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6500366" y="1112107"/>
            <a:ext cx="4617720" cy="461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40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A7151-F2C7-9ED3-153F-28A001F92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BCB-59B2-B866-D378-ED33D521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36306"/>
            <a:ext cx="11517328" cy="893851"/>
          </a:xfrm>
        </p:spPr>
        <p:txBody>
          <a:bodyPr anchor="ctr">
            <a:normAutofit/>
          </a:bodyPr>
          <a:lstStyle/>
          <a:p>
            <a:r>
              <a:rPr lang="en-US" dirty="0"/>
              <a:t>Brand choice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C79F11-A6FA-4778-5F00-1D8E87FE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370935"/>
            <a:ext cx="4663610" cy="228666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Michelob Golden Draft Light</a:t>
            </a:r>
          </a:p>
          <a:p>
            <a:pPr lvl="1"/>
            <a:r>
              <a:rPr lang="en-US" dirty="0"/>
              <a:t>Price sensitivity: Customers buying this brand tend to pay more per ounce → positioned as a premium niche.</a:t>
            </a:r>
          </a:p>
          <a:p>
            <a:pPr lvl="1"/>
            <a:r>
              <a:rPr lang="en-US" dirty="0"/>
              <a:t>Loyalty: repeat purchase drives choice.</a:t>
            </a:r>
          </a:p>
          <a:p>
            <a:pPr lvl="1"/>
            <a:r>
              <a:rPr lang="en-US" dirty="0"/>
              <a:t>Promotions: Promotions help a little but not the main driver.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0C4C7-DACD-C53C-FEFD-9E622AFB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8A843-EB3B-4866-6350-D03A5D99B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5301" y="3429000"/>
            <a:ext cx="8353028" cy="32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48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DBD3-6323-E8E9-67B0-D9784766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1823-CB22-75FA-C16A-CE612A1E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9181"/>
            <a:ext cx="11430000" cy="1211363"/>
          </a:xfrm>
        </p:spPr>
        <p:txBody>
          <a:bodyPr anchor="ctr">
            <a:normAutofit/>
          </a:bodyPr>
          <a:lstStyle/>
          <a:p>
            <a:r>
              <a:rPr lang="en-US" dirty="0"/>
              <a:t>Uplift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17D45E-8217-9237-BF4B-5A2B4A154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70462"/>
            <a:ext cx="4400294" cy="3797413"/>
          </a:xfrm>
        </p:spPr>
        <p:txBody>
          <a:bodyPr>
            <a:normAutofit/>
          </a:bodyPr>
          <a:lstStyle/>
          <a:p>
            <a:r>
              <a:rPr lang="en-US" b="1" dirty="0"/>
              <a:t>Treatment:</a:t>
            </a:r>
            <a:r>
              <a:rPr lang="en-US" dirty="0"/>
              <a:t> weeks where the store ran both feature and price reduction promo.</a:t>
            </a:r>
          </a:p>
          <a:p>
            <a:r>
              <a:rPr lang="en-US" b="1" dirty="0"/>
              <a:t>Cutoff:</a:t>
            </a:r>
            <a:r>
              <a:rPr lang="en-US" dirty="0"/>
              <a:t> target the top ~30%</a:t>
            </a:r>
          </a:p>
          <a:p>
            <a:r>
              <a:rPr lang="en-US" dirty="0"/>
              <a:t>Most of your incremental purchases live in the top 10–30%</a:t>
            </a:r>
          </a:p>
          <a:p>
            <a:pPr lvl="1"/>
            <a:r>
              <a:rPr lang="en-US" dirty="0"/>
              <a:t>Must-target: Decile 0.</a:t>
            </a:r>
          </a:p>
          <a:p>
            <a:pPr lvl="1"/>
            <a:r>
              <a:rPr lang="en-US" dirty="0"/>
              <a:t>Good add-ons (budget allowing): Decile 1, then 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6FC12-80FF-9FBB-9DFC-2B6E5688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2C72E-7BA7-8B92-B69D-F4BD905F8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2525" y="1330544"/>
            <a:ext cx="6888475" cy="513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1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7D5AC-B956-C28E-70B3-4272C815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865" y="593296"/>
            <a:ext cx="5815519" cy="3685032"/>
          </a:xfrm>
        </p:spPr>
        <p:txBody>
          <a:bodyPr/>
          <a:lstStyle/>
          <a:p>
            <a:r>
              <a:rPr lang="en-US" dirty="0"/>
              <a:t>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52995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4D17A1-8087-CD47-DE70-1ACD7DC0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1561"/>
            <a:ext cx="11430000" cy="1130157"/>
          </a:xfrm>
        </p:spPr>
        <p:txBody>
          <a:bodyPr/>
          <a:lstStyle/>
          <a:p>
            <a:r>
              <a:rPr lang="en-US" dirty="0"/>
              <a:t>Miller Lite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35CE9C-DAB0-52EA-F980-2A54B5651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13</a:t>
            </a:fld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DB92D-3189-F8ED-26DA-4FAB4D44447F}"/>
              </a:ext>
            </a:extLst>
          </p:cNvPr>
          <p:cNvSpPr txBox="1"/>
          <p:nvPr/>
        </p:nvSpPr>
        <p:spPr>
          <a:xfrm>
            <a:off x="4547018" y="1095128"/>
            <a:ext cx="309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&amp; Promo-Responsive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0D462-98F5-D6EE-7CB9-3C25F7208F0C}"/>
              </a:ext>
            </a:extLst>
          </p:cNvPr>
          <p:cNvSpPr txBox="1"/>
          <p:nvPr/>
        </p:nvSpPr>
        <p:spPr>
          <a:xfrm>
            <a:off x="4236084" y="1671262"/>
            <a:ext cx="20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High Traffic weeks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4A5C2-AAEB-C630-4E56-A6731B32C9E2}"/>
              </a:ext>
            </a:extLst>
          </p:cNvPr>
          <p:cNvSpPr txBox="1"/>
          <p:nvPr/>
        </p:nvSpPr>
        <p:spPr>
          <a:xfrm>
            <a:off x="8188816" y="1631878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Low Traffic weeks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E98B3A-97FA-23B7-CFB1-6D8C8023A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67" y="1631878"/>
            <a:ext cx="1622140" cy="313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50C1E5-036C-E941-1D5A-9C13E6ABF8F0}"/>
              </a:ext>
            </a:extLst>
          </p:cNvPr>
          <p:cNvSpPr txBox="1"/>
          <p:nvPr/>
        </p:nvSpPr>
        <p:spPr>
          <a:xfrm>
            <a:off x="3194034" y="2225285"/>
            <a:ext cx="4166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Run features on high-traffic weeks only.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Add small discounts (−1% to −3%) on those feature weeks.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ECA4D-DB5C-8C18-E592-CDBEBEB08C4C}"/>
              </a:ext>
            </a:extLst>
          </p:cNvPr>
          <p:cNvSpPr txBox="1"/>
          <p:nvPr/>
        </p:nvSpPr>
        <p:spPr>
          <a:xfrm>
            <a:off x="7644981" y="2225285"/>
            <a:ext cx="4166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Hold base price (loyal buyers are less price-sensitive).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Avoid over-promotion: build in 1 cool-off week after a feature.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BAF8C-1E15-29B2-5793-32F0FC7770EC}"/>
              </a:ext>
            </a:extLst>
          </p:cNvPr>
          <p:cNvSpPr txBox="1"/>
          <p:nvPr/>
        </p:nvSpPr>
        <p:spPr>
          <a:xfrm>
            <a:off x="1286965" y="5490976"/>
            <a:ext cx="96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Marketing angle: angle: “Featured this week—grab Miller Lite” + light incentive or bundle.</a:t>
            </a:r>
          </a:p>
        </p:txBody>
      </p:sp>
    </p:spTree>
    <p:extLst>
      <p:ext uri="{BB962C8B-B14F-4D97-AF65-F5344CB8AC3E}">
        <p14:creationId xmlns:p14="http://schemas.microsoft.com/office/powerpoint/2010/main" val="363692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A6D56-67B8-2370-B0B3-FBD22FBA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C353C0-8CBC-3308-F40E-A3775D35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1561"/>
            <a:ext cx="11430000" cy="1130157"/>
          </a:xfrm>
        </p:spPr>
        <p:txBody>
          <a:bodyPr/>
          <a:lstStyle/>
          <a:p>
            <a:r>
              <a:rPr lang="en-US" dirty="0"/>
              <a:t>Milwaukee’s Best Light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4033350-559F-12E9-12A4-25624DE79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14</a:t>
            </a:fld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B815A-5476-7A39-067D-A0279253EA61}"/>
              </a:ext>
            </a:extLst>
          </p:cNvPr>
          <p:cNvSpPr txBox="1"/>
          <p:nvPr/>
        </p:nvSpPr>
        <p:spPr>
          <a:xfrm>
            <a:off x="5244100" y="1089619"/>
            <a:ext cx="170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 Segment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0279E-DD92-2FCB-27D9-9F0A280EC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2858" y="1410233"/>
            <a:ext cx="1803431" cy="40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DFCC6-05C9-F99D-F4F2-2BC5C34C6CB4}"/>
              </a:ext>
            </a:extLst>
          </p:cNvPr>
          <p:cNvSpPr txBox="1"/>
          <p:nvPr/>
        </p:nvSpPr>
        <p:spPr>
          <a:xfrm>
            <a:off x="4724400" y="1960502"/>
            <a:ext cx="4166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Advertising hurts (feature coefficient negative) → avoid feature ads.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Quiet discounts (−1% to −2%) work; stick to simple price messaging.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Target value-sensitive shoppers; no need to spend on features/displays.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663DB-A965-F46E-4905-ACDCE7186799}"/>
              </a:ext>
            </a:extLst>
          </p:cNvPr>
          <p:cNvSpPr txBox="1"/>
          <p:nvPr/>
        </p:nvSpPr>
        <p:spPr>
          <a:xfrm>
            <a:off x="1286965" y="5490976"/>
            <a:ext cx="96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Marketing angle: “Value pick this week—Milwaukee’s Best Light.”</a:t>
            </a:r>
          </a:p>
        </p:txBody>
      </p:sp>
    </p:spTree>
    <p:extLst>
      <p:ext uri="{BB962C8B-B14F-4D97-AF65-F5344CB8AC3E}">
        <p14:creationId xmlns:p14="http://schemas.microsoft.com/office/powerpoint/2010/main" val="323155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F7A43-0FCE-3421-0346-7D38CFC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C213F1-8A60-1FE8-2D54-117D58AD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1561"/>
            <a:ext cx="11430000" cy="1130157"/>
          </a:xfrm>
        </p:spPr>
        <p:txBody>
          <a:bodyPr/>
          <a:lstStyle/>
          <a:p>
            <a:r>
              <a:rPr lang="en-US" dirty="0"/>
              <a:t>Michelob Golden Draft Light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B7296D-A9EA-CBCF-592B-1E290350F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15</a:t>
            </a:fld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81FC3-95F3-EE0E-082A-224D0227ABB8}"/>
              </a:ext>
            </a:extLst>
          </p:cNvPr>
          <p:cNvSpPr txBox="1"/>
          <p:nvPr/>
        </p:nvSpPr>
        <p:spPr>
          <a:xfrm>
            <a:off x="4956522" y="1089619"/>
            <a:ext cx="227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Premium Positioning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299604-45B2-BB37-9F50-98A164E57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4894" y="1622915"/>
            <a:ext cx="3372019" cy="337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1550F9-3B2D-D8F5-EAFE-BF24D85F6348}"/>
              </a:ext>
            </a:extLst>
          </p:cNvPr>
          <p:cNvSpPr txBox="1"/>
          <p:nvPr/>
        </p:nvSpPr>
        <p:spPr>
          <a:xfrm>
            <a:off x="4724400" y="1960502"/>
            <a:ext cx="4166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Off-promo: Raise price by ~+2%. Coefficients show positive price effect (premium signal).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 feature weeks: Keep price flat or even a modest −1% discount.– Avoid raising price when featured.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Modest feature intensity is fine, but avoid deep discounts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85EAE-8744-EFA9-0F03-9C27F1661B95}"/>
              </a:ext>
            </a:extLst>
          </p:cNvPr>
          <p:cNvSpPr txBox="1"/>
          <p:nvPr/>
        </p:nvSpPr>
        <p:spPr>
          <a:xfrm>
            <a:off x="1286965" y="5490976"/>
            <a:ext cx="96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Marketing angle: “Back in stock / Seasonal pick—Michelob Golden Draft Light.”</a:t>
            </a:r>
          </a:p>
        </p:txBody>
      </p:sp>
    </p:spTree>
    <p:extLst>
      <p:ext uri="{BB962C8B-B14F-4D97-AF65-F5344CB8AC3E}">
        <p14:creationId xmlns:p14="http://schemas.microsoft.com/office/powerpoint/2010/main" val="152387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09836-5C12-0CBA-BE9C-2B5F3F114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629D03-5B5B-7B91-5695-1A273C2F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8499"/>
            <a:ext cx="11430000" cy="986319"/>
          </a:xfrm>
        </p:spPr>
        <p:txBody>
          <a:bodyPr/>
          <a:lstStyle/>
          <a:p>
            <a:r>
              <a:rPr lang="en-US" dirty="0"/>
              <a:t>Targeting Plan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771C361-E895-C57B-B016-535281399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16</a:t>
            </a:fld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7851F-AD2A-EBD4-E3D3-9F624C762B7B}"/>
              </a:ext>
            </a:extLst>
          </p:cNvPr>
          <p:cNvSpPr txBox="1"/>
          <p:nvPr/>
        </p:nvSpPr>
        <p:spPr>
          <a:xfrm>
            <a:off x="822793" y="1419248"/>
            <a:ext cx="10834954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Who to target (audience)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Target share: 30% of customers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Count: 126 PANIDs</a:t>
            </a:r>
          </a:p>
          <a:p>
            <a:endParaRPr lang="en-US" dirty="0"/>
          </a:p>
          <a:p>
            <a:r>
              <a:rPr lang="en-US" sz="2000" b="1" dirty="0"/>
              <a:t>When to target (schedule)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~16 contact-only weeks in 2010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Best send days: Thu–Fri,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Seasonality: emphasize Spring/Summer, avoid heavy Winter</a:t>
            </a:r>
          </a:p>
          <a:p>
            <a:endParaRPr lang="en-US" dirty="0"/>
          </a:p>
          <a:p>
            <a:r>
              <a:rPr lang="en-US" sz="2000" b="1" dirty="0"/>
              <a:t>Contact cadence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 email at week start (Mon/Tue), reminder Thu for decile 0 only (highest uplift)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Frequency cap: ≤ 2 emails/week per PANID; skip if the customer already purchased beer that week.</a:t>
            </a:r>
          </a:p>
          <a:p>
            <a:endParaRPr lang="en-US" dirty="0"/>
          </a:p>
          <a:p>
            <a:r>
              <a:rPr lang="en-US" sz="2000" b="1" dirty="0"/>
              <a:t>Cost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Contact cost: $0.03/email × 126 = $3.78/week + 50/week (for postcard coupons)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Margin rate: 25%</a:t>
            </a:r>
          </a:p>
        </p:txBody>
      </p:sp>
    </p:spTree>
    <p:extLst>
      <p:ext uri="{BB962C8B-B14F-4D97-AF65-F5344CB8AC3E}">
        <p14:creationId xmlns:p14="http://schemas.microsoft.com/office/powerpoint/2010/main" val="220715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8C8A3-D4A2-358D-08A9-BF4C3E78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859601"/>
          </a:xfrm>
        </p:spPr>
        <p:txBody>
          <a:bodyPr/>
          <a:lstStyle/>
          <a:p>
            <a:r>
              <a:rPr lang="en-US" dirty="0"/>
              <a:t>Potential profit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93B50FD0-84E9-6135-9F9D-3675FB9D79F1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812583955"/>
              </p:ext>
            </p:extLst>
          </p:nvPr>
        </p:nvGraphicFramePr>
        <p:xfrm>
          <a:off x="1017551" y="3335665"/>
          <a:ext cx="9965967" cy="262505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21989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3321989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3321989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</a:tblGrid>
              <a:tr h="656264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Trebuchet MS" panose="020B070302020209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Trebuchet MS" panose="020B0703020202090204" pitchFamily="34" charset="0"/>
                        </a:rPr>
                        <a:t>2</a:t>
                      </a:r>
                      <a:r>
                        <a:rPr lang="en-US" b="0" dirty="0">
                          <a:latin typeface="Trebuchet MS" panose="020B0703020202090204" pitchFamily="34" charset="0"/>
                        </a:rPr>
                        <a:t>009 (per annum)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rebuchet MS" panose="020B0703020202090204" pitchFamily="34" charset="0"/>
                        </a:rPr>
                        <a:t>2010 (per annum)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6562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rebuchet MS" panose="020B0703020202090204" pitchFamily="34" charset="0"/>
                        </a:rPr>
                        <a:t>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$1,303,145.70</a:t>
                      </a:r>
                      <a:endParaRPr lang="en-US" dirty="0">
                        <a:latin typeface="Trebuchet MS" panose="020B070302020209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$1,311,209.34</a:t>
                      </a:r>
                      <a:endParaRPr lang="en-US" dirty="0">
                        <a:latin typeface="Trebuchet MS" panose="020B070302020209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  <a:tr h="6562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rebuchet MS" panose="020B0703020202090204" pitchFamily="34" charset="0"/>
                        </a:rPr>
                        <a:t>Margin + Promo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$325,786.43 + $2,550.00</a:t>
                      </a:r>
                      <a:endParaRPr lang="en-US" dirty="0">
                        <a:latin typeface="Trebuchet MS" panose="020B070302020209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$327,802.34 + $860.48</a:t>
                      </a:r>
                      <a:endParaRPr lang="en-US" dirty="0">
                        <a:latin typeface="Trebuchet MS" panose="020B070302020209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198424"/>
                  </a:ext>
                </a:extLst>
              </a:tr>
              <a:tr h="6562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rebuchet MS" panose="020B0703020202090204" pitchFamily="34" charset="0"/>
                        </a:rPr>
                        <a:t>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$323,236.43</a:t>
                      </a:r>
                      <a:endParaRPr lang="en-US" dirty="0">
                        <a:latin typeface="Trebuchet MS" panose="020B070302020209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$326,941.86</a:t>
                      </a:r>
                      <a:endParaRPr lang="en-US" dirty="0">
                        <a:latin typeface="Trebuchet MS" panose="020B070302020209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26680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1D9A5-C866-C0A0-94FC-B42D7704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2E6443-B29B-B6AB-017F-D63246C51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75903"/>
              </p:ext>
            </p:extLst>
          </p:nvPr>
        </p:nvGraphicFramePr>
        <p:xfrm>
          <a:off x="380999" y="1036755"/>
          <a:ext cx="11430000" cy="210312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800680312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646695972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69924432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39490897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Brand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b="1" dirty="0"/>
                        <a:t>2010 Revenue ($)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b="1" dirty="0"/>
                        <a:t>Margin + PROMO ($)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b="1" dirty="0"/>
                        <a:t>2010 Profit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61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Miller 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185,698.36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46,424.59  121.86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46,302.73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237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Milwaukee’s Best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29,654.29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7,413.57 + 19.46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28,923.48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11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Michelob Golden Draft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115,998.40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28,999.60 + 76.12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7,394.11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320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Others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979,858.29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327,802.34 + 860.48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244,321.54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1308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3BA0CD-4057-76EE-D2E6-30D7DDA10003}"/>
              </a:ext>
            </a:extLst>
          </p:cNvPr>
          <p:cNvSpPr txBox="1"/>
          <p:nvPr/>
        </p:nvSpPr>
        <p:spPr>
          <a:xfrm>
            <a:off x="4255591" y="5956240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/>
              <a:t>% increase in profit = +1.15%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5298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4994C-2F7E-0901-0708-C9A5510CB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0709-3C8E-4A03-8A47-1C5E4F80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90418"/>
            <a:ext cx="11430000" cy="1210079"/>
          </a:xfrm>
        </p:spPr>
        <p:txBody>
          <a:bodyPr anchor="ctr">
            <a:normAutofit/>
          </a:bodyPr>
          <a:lstStyle/>
          <a:p>
            <a:r>
              <a:rPr lang="en-IN" dirty="0"/>
              <a:t>L</a:t>
            </a:r>
            <a:r>
              <a:rPr lang="en-US" dirty="0"/>
              <a:t>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8C1287-62BF-EEF2-789C-76757CCCB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984249"/>
            <a:ext cx="11092543" cy="398834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Analysis based on </a:t>
            </a:r>
            <a:r>
              <a:rPr lang="en-US" b="1" dirty="0"/>
              <a:t>historical data</a:t>
            </a:r>
            <a:r>
              <a:rPr lang="en-US" dirty="0"/>
              <a:t> — may not fully capture future market dynamics.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Assumes </a:t>
            </a:r>
            <a:r>
              <a:rPr lang="en-US" b="1" dirty="0"/>
              <a:t>stable consumer preferences</a:t>
            </a:r>
            <a:r>
              <a:rPr lang="en-US" dirty="0"/>
              <a:t>; unexpected shifts could alter results.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External factors</a:t>
            </a:r>
            <a:r>
              <a:rPr lang="en-US" dirty="0"/>
              <a:t> (competitor actions, economic changes) not fully accounted for.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Cost Assumption: </a:t>
            </a:r>
            <a:r>
              <a:rPr lang="en-US" dirty="0"/>
              <a:t>COGS and PROMO cost was assumed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Assuming </a:t>
            </a:r>
            <a:r>
              <a:rPr lang="en-US" b="1" dirty="0"/>
              <a:t>Promotion contact cost: $0.03/email + 50/week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Assuming </a:t>
            </a:r>
            <a:r>
              <a:rPr lang="en-US" b="1" dirty="0"/>
              <a:t>COGS at 75%</a:t>
            </a:r>
            <a:r>
              <a:rPr lang="en-US" dirty="0"/>
              <a:t> considering - Purchase Cost, Inbound Freight and Handling, Duties and Import Taxes, Packaging, Labor, Licensing and Compliance Fees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67965-4E06-0C63-1585-427B451A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2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CACC79-C1CA-C770-77EE-C9533849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293" y="2796362"/>
            <a:ext cx="4685414" cy="1265275"/>
          </a:xfrm>
        </p:spPr>
        <p:txBody>
          <a:bodyPr/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192F5C-AA21-323C-9221-52EE3837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8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B73E-A03B-28AB-1698-0644D1A14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7A0EDA-E880-E94A-EF20-74D2BA8E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160" y="888652"/>
            <a:ext cx="4874773" cy="2505034"/>
          </a:xfrm>
        </p:spPr>
        <p:txBody>
          <a:bodyPr anchor="b">
            <a:normAutofit/>
          </a:bodyPr>
          <a:lstStyle/>
          <a:p>
            <a:r>
              <a:rPr lang="en-US" dirty="0"/>
              <a:t>Team Lead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Wayne Joslee</a:t>
            </a:r>
          </a:p>
        </p:txBody>
      </p:sp>
      <p:pic>
        <p:nvPicPr>
          <p:cNvPr id="25" name="Picture Placeholder 24" descr="A person with a beard and mustache wearing a suit&#10;&#10;AI-generated content may be incorrect.">
            <a:extLst>
              <a:ext uri="{FF2B5EF4-FFF2-40B4-BE49-F238E27FC236}">
                <a16:creationId xmlns:a16="http://schemas.microsoft.com/office/drawing/2014/main" id="{32C84A9D-501F-BFAD-1CE8-F7CDC01E7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 r="-1" b="26124"/>
          <a:stretch>
            <a:fillRect/>
          </a:stretch>
        </p:blipFill>
        <p:spPr>
          <a:xfrm>
            <a:off x="958680" y="888652"/>
            <a:ext cx="4846320" cy="484632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C4364-F75B-2827-F2FD-5F6087EA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443" y="3752738"/>
            <a:ext cx="3004699" cy="1014471"/>
          </a:xfrm>
        </p:spPr>
        <p:txBody>
          <a:bodyPr>
            <a:normAutofit/>
          </a:bodyPr>
          <a:lstStyle/>
          <a:p>
            <a:r>
              <a:rPr lang="en-US" dirty="0"/>
              <a:t>Business Analyst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14C59-4508-B35A-0A64-A288C318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9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99D7-359B-A80C-D6BC-29891522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672"/>
            <a:ext cx="11430000" cy="1941577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5D1-A957-4517-653D-D827ED4B2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092" y="2208897"/>
            <a:ext cx="4714785" cy="3988349"/>
          </a:xfrm>
        </p:spPr>
        <p:txBody>
          <a:bodyPr/>
          <a:lstStyle/>
          <a:p>
            <a:r>
              <a:rPr lang="en-US" dirty="0"/>
              <a:t>Guadagni, P. M., &amp; Little, J. D. C. (1983). A logit model of brand choice calibrated on scanner data. Marketing Science, 2(3), 203–238.</a:t>
            </a:r>
          </a:p>
          <a:p>
            <a:r>
              <a:rPr lang="en-US" dirty="0"/>
              <a:t>Gupta, S. (1988). Impact of Sales Promotions on When, What, and How Much to Buy. Journal of Marketing Research, 25(4), 342–355.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833C-71CA-81D2-46FD-7FA5F31F5D2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25417" y="2208897"/>
            <a:ext cx="4714785" cy="3988349"/>
          </a:xfrm>
        </p:spPr>
        <p:txBody>
          <a:bodyPr/>
          <a:lstStyle/>
          <a:p>
            <a:r>
              <a:rPr lang="en-US" dirty="0">
                <a:hlinkClick r:id="rId3"/>
              </a:rPr>
              <a:t>Uplift modelling – Wikipedia</a:t>
            </a:r>
            <a:endParaRPr lang="en-US" dirty="0"/>
          </a:p>
          <a:p>
            <a:br>
              <a:rPr lang="en-US" dirty="0"/>
            </a:br>
            <a:r>
              <a:rPr lang="en-US" dirty="0">
                <a:hlinkClick r:id="rId4"/>
              </a:rPr>
              <a:t>[1911.08729] Response Transformation and Profit Decomposition for Revenue Uplift Modeling</a:t>
            </a:r>
            <a:endParaRPr lang="en-US" dirty="0"/>
          </a:p>
          <a:p>
            <a:r>
              <a:rPr lang="en-US" dirty="0">
                <a:hlinkClick r:id="rId5"/>
              </a:rPr>
              <a:t>What U.S. Data Should be Used to Measure the Price Elasticity of Demand for Alcohol?</a:t>
            </a:r>
            <a:endParaRPr lang="en-US" dirty="0"/>
          </a:p>
          <a:p>
            <a:r>
              <a:rPr lang="en-US" dirty="0"/>
              <a:t>https://goodwoodpub.com/index.php/ijfam/article/download/81/20/100?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9F861-F28C-E99B-8205-B7824081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06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1F9F0-76F5-E525-0846-9C59A9971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97E4A9-DEAD-BF4B-722D-A61427B4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1363502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AE8057-7A5E-0D3E-C54D-A2A0F0B02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21</a:t>
            </a:fld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5A9F43-B404-A68F-99B7-83AAFFDA9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17394"/>
              </p:ext>
            </p:extLst>
          </p:nvPr>
        </p:nvGraphicFramePr>
        <p:xfrm>
          <a:off x="1324797" y="1825625"/>
          <a:ext cx="9542406" cy="4351338"/>
        </p:xfrm>
        <a:graphic>
          <a:graphicData uri="http://schemas.openxmlformats.org/drawingml/2006/table">
            <a:tbl>
              <a:tblPr/>
              <a:tblGrid>
                <a:gridCol w="3180802">
                  <a:extLst>
                    <a:ext uri="{9D8B030D-6E8A-4147-A177-3AD203B41FA5}">
                      <a16:colId xmlns:a16="http://schemas.microsoft.com/office/drawing/2014/main" val="70842541"/>
                    </a:ext>
                  </a:extLst>
                </a:gridCol>
                <a:gridCol w="3180802">
                  <a:extLst>
                    <a:ext uri="{9D8B030D-6E8A-4147-A177-3AD203B41FA5}">
                      <a16:colId xmlns:a16="http://schemas.microsoft.com/office/drawing/2014/main" val="3101698595"/>
                    </a:ext>
                  </a:extLst>
                </a:gridCol>
                <a:gridCol w="3180802">
                  <a:extLst>
                    <a:ext uri="{9D8B030D-6E8A-4147-A177-3AD203B41FA5}">
                      <a16:colId xmlns:a16="http://schemas.microsoft.com/office/drawing/2014/main" val="836367859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r>
                        <a:rPr lang="en-US" sz="1500" b="1"/>
                        <a:t>Category</a:t>
                      </a:r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Period / Event</a:t>
                      </a:r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Observed Pattern</a:t>
                      </a:r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817889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r>
                        <a:rPr lang="en-US" sz="1500" b="1"/>
                        <a:t>Historically High-Purchase Weeks</a:t>
                      </a:r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Super Bowl (Late Jan / Early Feb)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Noticeable sales bump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770689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Memorial Day (Late May)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Biggest spike of the year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754602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Independence Day (Early July)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Strong sales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721549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Labor Day (Early September)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Strong sales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09750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Christmas / New Year (Late December)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Noticeable increase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10903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r>
                        <a:rPr lang="en-US" sz="1500" b="1"/>
                        <a:t>Other High-Purchase Weeks</a:t>
                      </a:r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Late March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Likely NCAA March Madness / spring promotions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932714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Mid–Late August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Summer-end sales surge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12789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r>
                        <a:rPr lang="en-US" sz="1500" b="1"/>
                        <a:t>Low-Purchase Weeks</a:t>
                      </a:r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Early January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Post-holiday slump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239247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Mid-April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Post-Easter dip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92781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Late October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Pre-Halloween slump despite promotions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215972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Early November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Before Thanksgiving build-up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31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37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33CEA6B-4142-ECF5-60D8-01B3C818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9055"/>
            <a:ext cx="11430000" cy="110817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E49ECDA-6D4E-B9D0-3B4E-BF0F9B64C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549020"/>
            <a:ext cx="9144000" cy="2610802"/>
          </a:xfrm>
        </p:spPr>
        <p:txBody>
          <a:bodyPr>
            <a:normAutofit/>
          </a:bodyPr>
          <a:lstStyle/>
          <a:p>
            <a:r>
              <a:rPr lang="en-US" dirty="0"/>
              <a:t>Primary goal</a:t>
            </a:r>
          </a:p>
          <a:p>
            <a:r>
              <a:rPr lang="en-US" dirty="0"/>
              <a:t>Data Overview</a:t>
            </a:r>
          </a:p>
          <a:p>
            <a:r>
              <a:rPr lang="en-US" dirty="0"/>
              <a:t>Market Analysis</a:t>
            </a:r>
          </a:p>
          <a:p>
            <a:r>
              <a:rPr lang="en-US" dirty="0"/>
              <a:t>Marketing Strategy</a:t>
            </a:r>
          </a:p>
          <a:p>
            <a:r>
              <a:rPr lang="en-US" dirty="0"/>
              <a:t>Limitations</a:t>
            </a:r>
          </a:p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6F35966A-D78D-3CE7-64C8-880FD5A1E5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6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B8C1-5051-6D93-D1A7-8C93D190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71" y="136525"/>
            <a:ext cx="5932714" cy="1197413"/>
          </a:xfrm>
        </p:spPr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8205F-9380-69F5-4FD3-18A8E791D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585" y="1798261"/>
            <a:ext cx="6030686" cy="128344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Increase profitability for Lakeside Market, with a secondary aim of narrowing the performance gap with our competitors.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49117-1289-49FF-B8DF-0CA38A436F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B68D0-7C80-0A07-FD1F-D0B19D350692}"/>
              </a:ext>
            </a:extLst>
          </p:cNvPr>
          <p:cNvSpPr txBox="1"/>
          <p:nvPr/>
        </p:nvSpPr>
        <p:spPr>
          <a:xfrm>
            <a:off x="2197561" y="4418015"/>
            <a:ext cx="779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 currently have an </a:t>
            </a:r>
            <a:r>
              <a:rPr lang="en-IN" b="1" dirty="0"/>
              <a:t>Estimated All Commodity Volume of </a:t>
            </a:r>
            <a:r>
              <a:rPr lang="en-US" b="1" dirty="0">
                <a:solidFill>
                  <a:srgbClr val="FF0000"/>
                </a:solidFill>
              </a:rPr>
              <a:t>39.95 million</a:t>
            </a:r>
          </a:p>
          <a:p>
            <a:r>
              <a:rPr lang="en-US" dirty="0"/>
              <a:t>Compared to our competitor with 71.45 million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FA7EA-B710-2035-FF5C-AF175E28C737}"/>
              </a:ext>
            </a:extLst>
          </p:cNvPr>
          <p:cNvSpPr txBox="1"/>
          <p:nvPr/>
        </p:nvSpPr>
        <p:spPr>
          <a:xfrm>
            <a:off x="2425764" y="5525682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Focus on leveraging promotions more effectively to target 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3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8B7A-E552-34ED-FADF-0CCD01F8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7951"/>
            <a:ext cx="11430000" cy="1263722"/>
          </a:xfrm>
        </p:spPr>
        <p:txBody>
          <a:bodyPr anchor="ctr">
            <a:normAutofit/>
          </a:bodyPr>
          <a:lstStyle/>
          <a:p>
            <a:r>
              <a:rPr lang="en-US" dirty="0"/>
              <a:t>Data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BFE9FE-79C1-AC5A-B40D-6C6A67749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62" y="1833904"/>
            <a:ext cx="5733835" cy="398834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6 data files</a:t>
            </a:r>
          </a:p>
          <a:p>
            <a:pPr marL="1028700" lvl="1"/>
            <a:r>
              <a:rPr lang="en-US" b="1" dirty="0"/>
              <a:t>BeerEnvECPF2009.xlsx:</a:t>
            </a:r>
            <a:r>
              <a:rPr lang="en-US" dirty="0"/>
              <a:t> Detailed customer-level purchases.</a:t>
            </a:r>
          </a:p>
          <a:p>
            <a:pPr marL="1028700" lvl="1"/>
            <a:r>
              <a:rPr lang="nl-NL" b="1" dirty="0"/>
              <a:t>beer_PANEL_GK_1531_1582.dat</a:t>
            </a:r>
            <a:r>
              <a:rPr lang="en-US" b="1" dirty="0"/>
              <a:t>:</a:t>
            </a:r>
            <a:r>
              <a:rPr lang="en-US" dirty="0"/>
              <a:t> Store-level sales &amp; promotions.</a:t>
            </a:r>
          </a:p>
          <a:p>
            <a:pPr marL="1028700" lvl="1"/>
            <a:r>
              <a:rPr lang="en-US" b="1" dirty="0"/>
              <a:t>trips9 may13.csv:</a:t>
            </a:r>
            <a:r>
              <a:rPr lang="en-US" dirty="0"/>
              <a:t> Trips with total basket cost. (not just beer)</a:t>
            </a:r>
          </a:p>
          <a:p>
            <a:pPr marL="1028700" lvl="1"/>
            <a:r>
              <a:rPr lang="en-US" b="1" dirty="0"/>
              <a:t>ads demos9.csv:</a:t>
            </a:r>
            <a:r>
              <a:rPr lang="en-US" dirty="0"/>
              <a:t> Household demographics.</a:t>
            </a:r>
          </a:p>
          <a:p>
            <a:pPr marL="1028700" lvl="1"/>
            <a:r>
              <a:rPr lang="en-US" b="1" dirty="0"/>
              <a:t>prod11_beer.xlsx:</a:t>
            </a:r>
            <a:r>
              <a:rPr lang="en-US" dirty="0"/>
              <a:t> Beer product catalog.</a:t>
            </a:r>
          </a:p>
          <a:p>
            <a:pPr marL="1028700" lvl="1"/>
            <a:r>
              <a:rPr lang="en-US" b="1" dirty="0"/>
              <a:t>IRI week translation_2008_2017.xls:</a:t>
            </a:r>
            <a:r>
              <a:rPr lang="en-US" dirty="0"/>
              <a:t> Week date mapping.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Handled missing and nan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BDDDA-99A1-41E2-FC16-37E042566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CABB5D9-C574-E1A0-BC8C-DBC1E152F82B}"/>
              </a:ext>
            </a:extLst>
          </p:cNvPr>
          <p:cNvSpPr txBox="1">
            <a:spLocks/>
          </p:cNvSpPr>
          <p:nvPr/>
        </p:nvSpPr>
        <p:spPr>
          <a:xfrm>
            <a:off x="6297204" y="1836489"/>
            <a:ext cx="5733834" cy="3988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Engineering</a:t>
            </a:r>
          </a:p>
          <a:p>
            <a:pPr marL="1028700" lvl="1"/>
            <a:r>
              <a:rPr lang="en-US" dirty="0"/>
              <a:t>Log price transformation. (LOG_PRICE_OZ = log(PRICE_PER_OZ))</a:t>
            </a:r>
          </a:p>
          <a:p>
            <a:pPr marL="1028700" lvl="1"/>
            <a:r>
              <a:rPr lang="en-US" dirty="0" err="1"/>
              <a:t>Adstock</a:t>
            </a:r>
            <a:r>
              <a:rPr lang="en-US" dirty="0"/>
              <a:t> promotions: Smooth promotion effects across weeks.</a:t>
            </a:r>
          </a:p>
          <a:p>
            <a:pPr marL="1028700" lvl="1"/>
            <a:r>
              <a:rPr lang="en-US" dirty="0"/>
              <a:t>Seasonality: Group weeks into seasonal bins.</a:t>
            </a:r>
          </a:p>
          <a:p>
            <a:pPr marL="1028700" lvl="1"/>
            <a:r>
              <a:rPr lang="en-US" dirty="0"/>
              <a:t>Interactions: LOYALTY_SHARE * PRICE_PER_OZ (are loyal customers less price-sensitive?).</a:t>
            </a:r>
          </a:p>
          <a:p>
            <a:pPr marL="1028700" lvl="1"/>
            <a:r>
              <a:rPr lang="en-US" dirty="0"/>
              <a:t>Promo intensity: FEATURE + DISPLAY + PRICE_REDUCTION as an aggregated "</a:t>
            </a:r>
            <a:r>
              <a:rPr lang="en-US" dirty="0" err="1"/>
              <a:t>promo_score</a:t>
            </a:r>
            <a:r>
              <a:rPr lang="en-US" dirty="0"/>
              <a:t>".</a:t>
            </a:r>
          </a:p>
          <a:p>
            <a:pPr marL="1028700" lvl="1"/>
            <a:r>
              <a:rPr lang="en-US" dirty="0"/>
              <a:t>Customer loyalty: ratio of beer trips to total trips (lagged variable).</a:t>
            </a:r>
          </a:p>
        </p:txBody>
      </p:sp>
    </p:spTree>
    <p:extLst>
      <p:ext uri="{BB962C8B-B14F-4D97-AF65-F5344CB8AC3E}">
        <p14:creationId xmlns:p14="http://schemas.microsoft.com/office/powerpoint/2010/main" val="93018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BDBFC-E63E-3DBE-EF4F-80AB18EE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39A9-8AAA-963C-C976-415C91E6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7951"/>
            <a:ext cx="6328025" cy="1001856"/>
          </a:xfrm>
        </p:spPr>
        <p:txBody>
          <a:bodyPr anchor="ctr">
            <a:normAutofit/>
          </a:bodyPr>
          <a:lstStyle/>
          <a:p>
            <a:r>
              <a:rPr lang="en-US" dirty="0"/>
              <a:t>Who Shops With 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693FA3-3B6F-1101-AD2E-3F57D1DE7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21" y="1656925"/>
            <a:ext cx="5157579" cy="1414957"/>
          </a:xfrm>
        </p:spPr>
        <p:txBody>
          <a:bodyPr>
            <a:normAutofit/>
          </a:bodyPr>
          <a:lstStyle/>
          <a:p>
            <a:pPr marL="571500" indent="-285750">
              <a:buFont typeface="Arial" panose="020B0604020202020204" pitchFamily="34" charset="0"/>
              <a:buChar char="•"/>
            </a:pPr>
            <a:r>
              <a:rPr lang="en-IN" dirty="0"/>
              <a:t>Total unique customers: </a:t>
            </a:r>
            <a:r>
              <a:rPr lang="en-US" dirty="0"/>
              <a:t>332</a:t>
            </a:r>
            <a:endParaRPr lang="en-IN" dirty="0"/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dirty="0"/>
              <a:t>Total trips made by customers: 11,225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IN" dirty="0"/>
              <a:t>Total beers purchased: </a:t>
            </a:r>
            <a:r>
              <a:rPr lang="en-US" dirty="0"/>
              <a:t>6,394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3890C-A92A-BB37-C860-0029C4F5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3AFE0-9EF7-4EB8-71E1-46DED4C39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1"/>
          <a:stretch>
            <a:fillRect/>
          </a:stretch>
        </p:blipFill>
        <p:spPr>
          <a:xfrm>
            <a:off x="6873458" y="179745"/>
            <a:ext cx="5147353" cy="3066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B9F28-836A-ABD5-724A-E37CDCAE1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387" y="3429000"/>
            <a:ext cx="11866651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8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E01CD-8814-F545-C295-70985556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8681-9EF9-4BD7-97D5-635FB09B9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4"/>
            <a:ext cx="11430000" cy="1193323"/>
          </a:xfrm>
        </p:spPr>
        <p:txBody>
          <a:bodyPr anchor="ctr">
            <a:normAutofit/>
          </a:bodyPr>
          <a:lstStyle/>
          <a:p>
            <a:r>
              <a:rPr lang="en-US" dirty="0"/>
              <a:t>Purchase incidence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8F47FC-86DF-435E-B900-0F74073B6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936" y="1848924"/>
            <a:ext cx="3823788" cy="398834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What lifts trips?</a:t>
            </a:r>
          </a:p>
          <a:p>
            <a:r>
              <a:rPr lang="en-US" dirty="0"/>
              <a:t>Feature and Price reduction are positive; Display is slightly negative.</a:t>
            </a:r>
          </a:p>
          <a:p>
            <a:r>
              <a:rPr lang="en-US" b="1" dirty="0"/>
              <a:t>Promo fatigue?</a:t>
            </a:r>
          </a:p>
          <a:p>
            <a:r>
              <a:rPr lang="en-US" dirty="0"/>
              <a:t>Lag terms are negative; avoid back-to-back promo weeks; add a cool-off week.</a:t>
            </a:r>
          </a:p>
          <a:p>
            <a:r>
              <a:rPr lang="en-US" b="1" dirty="0"/>
              <a:t>Who buys?</a:t>
            </a:r>
          </a:p>
          <a:p>
            <a:r>
              <a:rPr lang="en-US" dirty="0"/>
              <a:t>Loyal customers and higher trip cost are strong positives; winter reduces beer drive.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C0EB7-6044-21D0-9BE6-E002653F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BB01B-A7D8-F9BE-C91F-975265482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28" y="1500028"/>
            <a:ext cx="6765182" cy="52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2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F6DC6-5D57-E089-82BE-05E91097B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361F-986C-1CA9-DECF-50C79844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36306"/>
            <a:ext cx="11517328" cy="893851"/>
          </a:xfrm>
        </p:spPr>
        <p:txBody>
          <a:bodyPr anchor="ctr">
            <a:normAutofit/>
          </a:bodyPr>
          <a:lstStyle/>
          <a:p>
            <a:r>
              <a:rPr lang="en-US" dirty="0"/>
              <a:t>Brand choice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DE7A12-F448-D47D-6C22-C442D99F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22625"/>
            <a:ext cx="4663610" cy="2332233"/>
          </a:xfrm>
        </p:spPr>
        <p:txBody>
          <a:bodyPr>
            <a:normAutofit/>
          </a:bodyPr>
          <a:lstStyle/>
          <a:p>
            <a:r>
              <a:rPr lang="en-US" b="1" dirty="0"/>
              <a:t>Miller Lite</a:t>
            </a:r>
          </a:p>
          <a:p>
            <a:pPr lvl="1"/>
            <a:r>
              <a:rPr lang="en-US" dirty="0"/>
              <a:t>Promotions: Very responsive to promotional support.</a:t>
            </a:r>
          </a:p>
          <a:p>
            <a:pPr lvl="1"/>
            <a:r>
              <a:rPr lang="en-US" dirty="0"/>
              <a:t>Loyalty: not as repeat-driven.</a:t>
            </a:r>
          </a:p>
          <a:p>
            <a:pPr lvl="1"/>
            <a:r>
              <a:rPr lang="en-US" dirty="0"/>
              <a:t>Price: Lower prices improve appeal.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9DC5E-4709-9D33-5056-87A35891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0C7C9-6B6B-E420-3AED-15D3A06B9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8823" y="3327717"/>
            <a:ext cx="8356942" cy="32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7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A95F1-B1E2-22F2-1644-F5F18369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21B6-A970-4ADD-8A30-FE60D4AA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36306"/>
            <a:ext cx="11517328" cy="893851"/>
          </a:xfrm>
        </p:spPr>
        <p:txBody>
          <a:bodyPr anchor="ctr">
            <a:normAutofit/>
          </a:bodyPr>
          <a:lstStyle/>
          <a:p>
            <a:r>
              <a:rPr lang="en-US" dirty="0"/>
              <a:t>Brand choice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7EDF2-2008-AC12-4827-B39CBFED4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378587"/>
            <a:ext cx="4663610" cy="196156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Milwaukee’s Best Light</a:t>
            </a:r>
          </a:p>
          <a:p>
            <a:pPr lvl="1"/>
            <a:r>
              <a:rPr lang="en-US" dirty="0"/>
              <a:t>Promotions: features don’t help. Price reductions weak.</a:t>
            </a:r>
          </a:p>
          <a:p>
            <a:pPr lvl="1"/>
            <a:r>
              <a:rPr lang="en-US" dirty="0"/>
              <a:t>Loyalty: low brand stickiness.</a:t>
            </a:r>
          </a:p>
          <a:p>
            <a:pPr lvl="1"/>
            <a:r>
              <a:rPr lang="en-US" dirty="0"/>
              <a:t>Price: Not very price-driven.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D176A-034D-F700-B364-8B85A283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1321B-0F8F-FB75-DF30-5237BD41C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0780" y="3340147"/>
            <a:ext cx="8353028" cy="32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2433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TM11161285">
      <a:dk1>
        <a:srgbClr val="000000"/>
      </a:dk1>
      <a:lt1>
        <a:srgbClr val="FFFFFF"/>
      </a:lt1>
      <a:dk2>
        <a:srgbClr val="9C350D"/>
      </a:dk2>
      <a:lt2>
        <a:srgbClr val="E7E6E6"/>
      </a:lt2>
      <a:accent1>
        <a:srgbClr val="EF9316"/>
      </a:accent1>
      <a:accent2>
        <a:srgbClr val="C1B46A"/>
      </a:accent2>
      <a:accent3>
        <a:srgbClr val="4AAF72"/>
      </a:accent3>
      <a:accent4>
        <a:srgbClr val="569EB7"/>
      </a:accent4>
      <a:accent5>
        <a:srgbClr val="D07DF8"/>
      </a:accent5>
      <a:accent6>
        <a:srgbClr val="F97E5C"/>
      </a:accent6>
      <a:hlink>
        <a:srgbClr val="0563C1"/>
      </a:hlink>
      <a:folHlink>
        <a:srgbClr val="954F72"/>
      </a:folHlink>
    </a:clrScheme>
    <a:fontScheme name="Custom 113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61285_win32_SL_V10" id="{EDA0DED9-7866-43C7-AAE0-FF2BF7894006}" vid="{392D8875-CB51-4401-81BF-DCAE09DF28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CA7D911E304C4C896C4913F9515C7A" ma:contentTypeVersion="10" ma:contentTypeDescription="Create a new document." ma:contentTypeScope="" ma:versionID="fbf35fea39a52c957b362d6e9a8c178c">
  <xsd:schema xmlns:xsd="http://www.w3.org/2001/XMLSchema" xmlns:xs="http://www.w3.org/2001/XMLSchema" xmlns:p="http://schemas.microsoft.com/office/2006/metadata/properties" xmlns:ns3="a5eb9678-cc69-41b4-ad5f-f5dc92e48418" targetNamespace="http://schemas.microsoft.com/office/2006/metadata/properties" ma:root="true" ma:fieldsID="9554ab339e96b8e6bff9772b9a677954" ns3:_="">
    <xsd:import namespace="a5eb9678-cc69-41b4-ad5f-f5dc92e4841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eb9678-cc69-41b4-ad5f-f5dc92e4841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eb9678-cc69-41b4-ad5f-f5dc92e48418" xsi:nil="true"/>
  </documentManagement>
</p:properties>
</file>

<file path=customXml/itemProps1.xml><?xml version="1.0" encoding="utf-8"?>
<ds:datastoreItem xmlns:ds="http://schemas.openxmlformats.org/officeDocument/2006/customXml" ds:itemID="{3D120E86-8EBF-4A45-BB42-6385F45559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7E5D3E-2F29-4885-B0C5-EA7305FB8A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eb9678-cc69-41b4-ad5f-f5dc92e484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98E2AA-96EA-44F8-9A2C-8D407107E619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a5eb9678-cc69-41b4-ad5f-f5dc92e48418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Blush botanicals marketing meeting</Template>
  <TotalTime>2759</TotalTime>
  <Words>1233</Words>
  <Application>Microsoft Office PowerPoint</Application>
  <PresentationFormat>Widescreen</PresentationFormat>
  <Paragraphs>218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Trebuchet MS</vt:lpstr>
      <vt:lpstr>Wingdings</vt:lpstr>
      <vt:lpstr>Berlin</vt:lpstr>
      <vt:lpstr>MARKETING Strategy</vt:lpstr>
      <vt:lpstr>Team Lead  Wayne Joslee</vt:lpstr>
      <vt:lpstr>Agenda</vt:lpstr>
      <vt:lpstr>Our Goal</vt:lpstr>
      <vt:lpstr>Data Overview</vt:lpstr>
      <vt:lpstr>Who Shops With Us</vt:lpstr>
      <vt:lpstr>Purchase incidence model</vt:lpstr>
      <vt:lpstr>Brand choice model</vt:lpstr>
      <vt:lpstr>Brand choice model</vt:lpstr>
      <vt:lpstr>Brand choice model</vt:lpstr>
      <vt:lpstr>Uplift model</vt:lpstr>
      <vt:lpstr>Marketing Strategy</vt:lpstr>
      <vt:lpstr>Miller Lite</vt:lpstr>
      <vt:lpstr>Milwaukee’s Best Light</vt:lpstr>
      <vt:lpstr>Michelob Golden Draft Light</vt:lpstr>
      <vt:lpstr>Targeting Plan</vt:lpstr>
      <vt:lpstr>Potential profit</vt:lpstr>
      <vt:lpstr>Limitations</vt:lpstr>
      <vt:lpstr>THANK YOU</vt:lpstr>
      <vt:lpstr>sources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Wayne Joslee Erasseril</dc:creator>
  <cp:lastModifiedBy>WAYNE J</cp:lastModifiedBy>
  <cp:revision>25</cp:revision>
  <dcterms:created xsi:type="dcterms:W3CDTF">2025-08-12T02:53:53Z</dcterms:created>
  <dcterms:modified xsi:type="dcterms:W3CDTF">2025-09-05T23:59:49Z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0x01010077CA7D911E304C4C896C4913F9515C7A</vt:lpwstr>
  </property>
  <property fmtid="{D5CDD505-2E9C-101B-9397-08002B2CF9AE}" pid="3" name="MediaServiceImageTags">
    <vt:lpwstr/>
  </property>
</Properties>
</file>